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59" r:id="rId6"/>
    <p:sldId id="275" r:id="rId7"/>
    <p:sldId id="261" r:id="rId8"/>
    <p:sldId id="270" r:id="rId9"/>
    <p:sldId id="274" r:id="rId10"/>
    <p:sldId id="263" r:id="rId11"/>
    <p:sldId id="266" r:id="rId12"/>
    <p:sldId id="276" r:id="rId13"/>
    <p:sldId id="264" r:id="rId14"/>
    <p:sldId id="265" r:id="rId15"/>
    <p:sldId id="272" r:id="rId16"/>
    <p:sldId id="277" r:id="rId17"/>
    <p:sldId id="278" r:id="rId18"/>
    <p:sldId id="279" r:id="rId19"/>
    <p:sldId id="267" r:id="rId20"/>
    <p:sldId id="280" r:id="rId21"/>
    <p:sldId id="273" r:id="rId22"/>
    <p:sldId id="269" r:id="rId23"/>
  </p:sldIdLst>
  <p:sldSz cx="20104100" cy="11309350"/>
  <p:notesSz cx="20104100" cy="11309350"/>
  <p:embeddedFontLst>
    <p:embeddedFont>
      <p:font typeface="Comic Sans MS" panose="030F0702030302020204" pitchFamily="66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old" panose="00000800000000000000" charset="0"/>
      <p:regular r:id="rId33"/>
    </p:embeddedFont>
    <p:embeddedFont>
      <p:font typeface="Montserrat Medium" panose="00000600000000000000" pitchFamily="2" charset="0"/>
      <p:regular r:id="rId34"/>
      <p:italic r:id="rId35"/>
    </p:embeddedFont>
    <p:embeddedFont>
      <p:font typeface="Montserrat Semi-Bold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JxXk3Rtou2GUXAld/hR7L1Byw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1" autoAdjust="0"/>
    <p:restoredTop sz="94660"/>
  </p:normalViewPr>
  <p:slideViewPr>
    <p:cSldViewPr snapToGrid="0">
      <p:cViewPr>
        <p:scale>
          <a:sx n="50" d="100"/>
          <a:sy n="50" d="100"/>
        </p:scale>
        <p:origin x="1914" y="58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7320215e8_1_3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g317320215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7320215e8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7320215e8_1_1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g317320215e8_1_11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7320215e8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7320215e8_1_1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17320215e8_1_11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0874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7320215e8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7320215e8_1_1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317320215e8_1_1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DABAB564-E1F6-CBAD-17A9-1444F4CB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>
            <a:extLst>
              <a:ext uri="{FF2B5EF4-FFF2-40B4-BE49-F238E27FC236}">
                <a16:creationId xmlns:a16="http://schemas.microsoft.com/office/drawing/2014/main" id="{FB4D022A-AD5C-F1E0-1152-2ED7B89BBE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:notes">
            <a:extLst>
              <a:ext uri="{FF2B5EF4-FFF2-40B4-BE49-F238E27FC236}">
                <a16:creationId xmlns:a16="http://schemas.microsoft.com/office/drawing/2014/main" id="{4742EB91-0F7A-F24D-8E03-68528D072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249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7320215e8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7320215e8_1_13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317320215e8_1_13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72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7320215e8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7320215e8_1_13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317320215e8_1_13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09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7320215e8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7320215e8_1_13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g317320215e8_1_13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482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7320215e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7320215e8_1_12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g317320215e8_1_125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7320215e8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7320215e8_1_14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317320215e8_1_14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2886D784-0E44-3E8E-D5B9-BFA8DCBDF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7320215e8_1_125:notes">
            <a:extLst>
              <a:ext uri="{FF2B5EF4-FFF2-40B4-BE49-F238E27FC236}">
                <a16:creationId xmlns:a16="http://schemas.microsoft.com/office/drawing/2014/main" id="{AB54DF44-ABD0-BE21-7C43-66F71DB01C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7320215e8_1_125:notes">
            <a:extLst>
              <a:ext uri="{FF2B5EF4-FFF2-40B4-BE49-F238E27FC236}">
                <a16:creationId xmlns:a16="http://schemas.microsoft.com/office/drawing/2014/main" id="{679805D9-235F-C85E-CEDB-7E99C51FE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17320215e8_1_125:notes">
            <a:extLst>
              <a:ext uri="{FF2B5EF4-FFF2-40B4-BE49-F238E27FC236}">
                <a16:creationId xmlns:a16="http://schemas.microsoft.com/office/drawing/2014/main" id="{A371CE0F-4959-78FC-6FFE-FD2978818D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947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2886D784-0E44-3E8E-D5B9-BFA8DCBDF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7320215e8_1_125:notes">
            <a:extLst>
              <a:ext uri="{FF2B5EF4-FFF2-40B4-BE49-F238E27FC236}">
                <a16:creationId xmlns:a16="http://schemas.microsoft.com/office/drawing/2014/main" id="{AB54DF44-ABD0-BE21-7C43-66F71DB01C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7320215e8_1_125:notes">
            <a:extLst>
              <a:ext uri="{FF2B5EF4-FFF2-40B4-BE49-F238E27FC236}">
                <a16:creationId xmlns:a16="http://schemas.microsoft.com/office/drawing/2014/main" id="{679805D9-235F-C85E-CEDB-7E99C51FE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17320215e8_1_125:notes">
            <a:extLst>
              <a:ext uri="{FF2B5EF4-FFF2-40B4-BE49-F238E27FC236}">
                <a16:creationId xmlns:a16="http://schemas.microsoft.com/office/drawing/2014/main" id="{A371CE0F-4959-78FC-6FFE-FD2978818D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0567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7320215e8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7320215e8_1_6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317320215e8_1_6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7320215e8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7320215e8_1_6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317320215e8_1_6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7320215e8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7320215e8_1_6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317320215e8_1_6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610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7320215e8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7320215e8_1_7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17320215e8_1_7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70F6EDB6-CDFF-83D2-69F0-3099B6898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7320215e8_1_76:notes">
            <a:extLst>
              <a:ext uri="{FF2B5EF4-FFF2-40B4-BE49-F238E27FC236}">
                <a16:creationId xmlns:a16="http://schemas.microsoft.com/office/drawing/2014/main" id="{F878ED2A-47F5-FFC3-A292-F122BE570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7320215e8_1_76:notes">
            <a:extLst>
              <a:ext uri="{FF2B5EF4-FFF2-40B4-BE49-F238E27FC236}">
                <a16:creationId xmlns:a16="http://schemas.microsoft.com/office/drawing/2014/main" id="{E7B8C8F9-88D2-CF6C-59AE-35B1153703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17320215e8_1_76:notes">
            <a:extLst>
              <a:ext uri="{FF2B5EF4-FFF2-40B4-BE49-F238E27FC236}">
                <a16:creationId xmlns:a16="http://schemas.microsoft.com/office/drawing/2014/main" id="{6DC9857D-DB18-FBC8-7F21-E8351DF90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054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82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8740" y="-789172"/>
            <a:ext cx="20129562" cy="120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 l="1960" t="38419" r="2315" b="365"/>
          <a:stretch/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3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9" name="Google Shape;19;p13"/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13"/>
          <p:cNvSpPr/>
          <p:nvPr/>
        </p:nvSpPr>
        <p:spPr>
          <a:xfrm>
            <a:off x="5092767" y="8274010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 extrusionOk="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3"/>
          <p:cNvSpPr/>
          <p:nvPr/>
        </p:nvSpPr>
        <p:spPr>
          <a:xfrm>
            <a:off x="5092767" y="7228339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 extrusionOk="0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5138402" y="7307097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2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3"/>
          </p:nvPr>
        </p:nvSpPr>
        <p:spPr>
          <a:xfrm>
            <a:off x="5092767" y="8483560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9377" y="8918485"/>
            <a:ext cx="5904958" cy="146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3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4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5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6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7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8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9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3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14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5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/>
          <p:nvPr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4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6" name="Google Shape;6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 extrusionOk="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74" name="Google Shape;74;p15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3" name="Google Shape;83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t="23778" b="17231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6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87" name="Google Shape;87;p16"/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6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" name="Google Shape;110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2">
            <a:alphaModFix/>
          </a:blip>
          <a:srcRect t="24342" b="20538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7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14" name="Google Shape;114;p17"/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27" name="Google Shape;127;p17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7" name="Google Shape;137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l="32" t="8908" r="-31" b="32683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41" name="Google Shape;141;p18"/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1" name="Google Shape;151;p18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3" name="Google Shape;153;p18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54" name="Google Shape;154;p18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4" name="Google Shape;164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67" name="Google Shape;167;p19"/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19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9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82" name="Google Shape;182;p19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1" name="Google Shape;191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5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8ADE4-7977-9657-D0C3-21133D353D26}"/>
              </a:ext>
            </a:extLst>
          </p:cNvPr>
          <p:cNvGrpSpPr>
            <a:grpSpLocks noChangeAspect="1"/>
          </p:cNvGrpSpPr>
          <p:nvPr/>
        </p:nvGrpSpPr>
        <p:grpSpPr>
          <a:xfrm>
            <a:off x="-39331" y="-869100"/>
            <a:ext cx="20160223" cy="12116950"/>
            <a:chOff x="0" y="0"/>
            <a:chExt cx="24411027" cy="146718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BAE9A3-B330-04B1-99F1-D13E04A56470}"/>
                </a:ext>
              </a:extLst>
            </p:cNvPr>
            <p:cNvSpPr/>
            <p:nvPr/>
          </p:nvSpPr>
          <p:spPr>
            <a:xfrm>
              <a:off x="0" y="0"/>
              <a:ext cx="24411051" cy="14671802"/>
            </a:xfrm>
            <a:custGeom>
              <a:avLst/>
              <a:gdLst/>
              <a:ahLst/>
              <a:cxnLst/>
              <a:rect l="l" t="t" r="r" b="b"/>
              <a:pathLst>
                <a:path w="24411051" h="14671802">
                  <a:moveTo>
                    <a:pt x="0" y="0"/>
                  </a:moveTo>
                  <a:lnTo>
                    <a:pt x="24411051" y="0"/>
                  </a:lnTo>
                  <a:lnTo>
                    <a:pt x="24411051" y="14671802"/>
                  </a:lnTo>
                  <a:lnTo>
                    <a:pt x="0" y="1467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7"/>
              </a:stretch>
            </a:blipFill>
          </p:spPr>
        </p:sp>
      </p:grpSp>
      <p:sp>
        <p:nvSpPr>
          <p:cNvPr id="4" name="Freeform 5">
            <a:extLst>
              <a:ext uri="{FF2B5EF4-FFF2-40B4-BE49-F238E27FC236}">
                <a16:creationId xmlns:a16="http://schemas.microsoft.com/office/drawing/2014/main" id="{9D2BA1E0-15B5-7A68-391E-B82F4115B7B5}"/>
              </a:ext>
            </a:extLst>
          </p:cNvPr>
          <p:cNvSpPr/>
          <p:nvPr/>
        </p:nvSpPr>
        <p:spPr>
          <a:xfrm>
            <a:off x="-11260" y="-899859"/>
            <a:ext cx="20104100" cy="12178451"/>
          </a:xfrm>
          <a:custGeom>
            <a:avLst/>
            <a:gdLst/>
            <a:ahLst/>
            <a:cxnLst/>
            <a:rect l="l" t="t" r="r" b="b"/>
            <a:pathLst>
              <a:path w="5063215" h="2927256">
                <a:moveTo>
                  <a:pt x="0" y="0"/>
                </a:moveTo>
                <a:lnTo>
                  <a:pt x="5063215" y="0"/>
                </a:lnTo>
                <a:lnTo>
                  <a:pt x="5063215" y="2927256"/>
                </a:lnTo>
                <a:lnTo>
                  <a:pt x="0" y="2927256"/>
                </a:lnTo>
                <a:close/>
              </a:path>
            </a:pathLst>
          </a:custGeom>
          <a:solidFill>
            <a:srgbClr val="151F28">
              <a:alpha val="71765"/>
            </a:srgbClr>
          </a:solidFill>
        </p:spPr>
        <p:txBody>
          <a:bodyPr/>
          <a:lstStyle/>
          <a:p>
            <a:endParaRPr lang="es-CL"/>
          </a:p>
        </p:txBody>
      </p:sp>
      <p:sp>
        <p:nvSpPr>
          <p:cNvPr id="197" name="Google Shape;197;g317320215e8_1_35"/>
          <p:cNvSpPr txBox="1"/>
          <p:nvPr/>
        </p:nvSpPr>
        <p:spPr>
          <a:xfrm>
            <a:off x="3576918" y="1483589"/>
            <a:ext cx="13500847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7500" b="1" i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Plataforma de Gestión de Taller Flota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7500" b="1" i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PEPSICO</a:t>
            </a:r>
            <a:endParaRPr sz="7500" dirty="0">
              <a:solidFill>
                <a:schemeClr val="bg1"/>
              </a:solidFill>
            </a:endParaRPr>
          </a:p>
        </p:txBody>
      </p:sp>
      <p:sp>
        <p:nvSpPr>
          <p:cNvPr id="198" name="Google Shape;198;g317320215e8_1_35"/>
          <p:cNvSpPr txBox="1"/>
          <p:nvPr/>
        </p:nvSpPr>
        <p:spPr>
          <a:xfrm>
            <a:off x="283190" y="10150621"/>
            <a:ext cx="7243500" cy="97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Docente</a:t>
            </a:r>
            <a:endParaRPr sz="24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FABIAN ALEJANDRO ALVAREZ MONTENEGRO</a:t>
            </a:r>
            <a:endParaRPr sz="2400" dirty="0"/>
          </a:p>
        </p:txBody>
      </p:sp>
      <p:sp>
        <p:nvSpPr>
          <p:cNvPr id="199" name="Google Shape;199;g317320215e8_1_35"/>
          <p:cNvSpPr txBox="1"/>
          <p:nvPr/>
        </p:nvSpPr>
        <p:spPr>
          <a:xfrm>
            <a:off x="12129247" y="9825761"/>
            <a:ext cx="7691663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Fecha: 04/12/2025	</a:t>
            </a:r>
            <a:endParaRPr sz="2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Escuela de Informática y Telecomunicaciones</a:t>
            </a:r>
            <a:endParaRPr sz="2600" dirty="0"/>
          </a:p>
        </p:txBody>
      </p:sp>
      <p:pic>
        <p:nvPicPr>
          <p:cNvPr id="200" name="Google Shape;200;g317320215e8_1_35"/>
          <p:cNvPicPr preferRelativeResize="0"/>
          <p:nvPr/>
        </p:nvPicPr>
        <p:blipFill rotWithShape="1">
          <a:blip r:embed="rId4">
            <a:alphaModFix/>
          </a:blip>
          <a:srcRect t="37729" b="36879"/>
          <a:stretch>
            <a:fillRect/>
          </a:stretch>
        </p:blipFill>
        <p:spPr>
          <a:xfrm>
            <a:off x="483010" y="-595708"/>
            <a:ext cx="46672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EB58B745-5722-B09F-153B-9085AA08F820}"/>
              </a:ext>
            </a:extLst>
          </p:cNvPr>
          <p:cNvSpPr txBox="1"/>
          <p:nvPr/>
        </p:nvSpPr>
        <p:spPr>
          <a:xfrm>
            <a:off x="5453275" y="7813339"/>
            <a:ext cx="974813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CAPSTONE 002D | GRUPO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"/>
          <p:cNvSpPr txBox="1">
            <a:spLocks noGrp="1"/>
          </p:cNvSpPr>
          <p:nvPr>
            <p:ph type="body" idx="1"/>
          </p:nvPr>
        </p:nvSpPr>
        <p:spPr>
          <a:xfrm>
            <a:off x="0" y="1152425"/>
            <a:ext cx="492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/>
              <a:t>Metodología </a:t>
            </a:r>
            <a:endParaRPr sz="3600"/>
          </a:p>
        </p:txBody>
      </p:sp>
      <p:sp>
        <p:nvSpPr>
          <p:cNvPr id="268" name="Google Shape;268;p9"/>
          <p:cNvSpPr/>
          <p:nvPr/>
        </p:nvSpPr>
        <p:spPr>
          <a:xfrm>
            <a:off x="7584140" y="944322"/>
            <a:ext cx="12297035" cy="93023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L" sz="3000" b="1" dirty="0"/>
              <a:t>Cronograma</a:t>
            </a:r>
          </a:p>
          <a:p>
            <a:endParaRPr lang="es-CL" sz="3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CL" sz="3200" b="1" dirty="0"/>
              <a:t>Fase 1: Levantamiento</a:t>
            </a:r>
            <a:br>
              <a:rPr lang="es-CL" sz="3200" dirty="0"/>
            </a:br>
            <a:r>
              <a:rPr lang="es-CL" sz="3200" dirty="0"/>
              <a:t>(04/09 – 17/09 (≈ 2 semanas) – Inicio del proyecto, reuniones con sponsor, levantamiento y ERS)</a:t>
            </a:r>
          </a:p>
          <a:p>
            <a:pPr>
              <a:buFont typeface="Arial" panose="020B0604020202020204" pitchFamily="34" charset="0"/>
              <a:buChar char="•"/>
            </a:pPr>
            <a:endParaRPr lang="es-CL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s-CL" sz="3200" b="1" dirty="0"/>
              <a:t>Fase 2: Análisis y Diseño</a:t>
            </a:r>
            <a:br>
              <a:rPr lang="es-CL" sz="3200" dirty="0"/>
            </a:br>
            <a:r>
              <a:rPr lang="es-CL" sz="3200" dirty="0"/>
              <a:t>(18/09 – 15/10 (≈ 4 semanas) – Arquitectura, modelo de datos, diseño de interfaces)</a:t>
            </a:r>
          </a:p>
          <a:p>
            <a:pPr>
              <a:buFont typeface="Arial" panose="020B0604020202020204" pitchFamily="34" charset="0"/>
              <a:buChar char="•"/>
            </a:pPr>
            <a:endParaRPr lang="es-CL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s-CL" sz="3200" b="1" dirty="0"/>
              <a:t>Fase 3: Construcción</a:t>
            </a:r>
            <a:br>
              <a:rPr lang="es-CL" sz="3200" dirty="0"/>
            </a:br>
            <a:r>
              <a:rPr lang="es-CL" sz="3200" dirty="0"/>
              <a:t>(16/10 – 10/12 (≈ 8 semanas)– Desarrollo </a:t>
            </a:r>
            <a:r>
              <a:rPr lang="es-CL" sz="3200" dirty="0" err="1"/>
              <a:t>backend</a:t>
            </a:r>
            <a:r>
              <a:rPr lang="es-CL" sz="3200" dirty="0"/>
              <a:t> y </a:t>
            </a:r>
            <a:r>
              <a:rPr lang="es-CL" sz="3200" dirty="0" err="1"/>
              <a:t>frontend</a:t>
            </a:r>
            <a:r>
              <a:rPr lang="es-CL" sz="3200" dirty="0"/>
              <a:t> de la plataforma)</a:t>
            </a:r>
          </a:p>
          <a:p>
            <a:pPr>
              <a:buFont typeface="Arial" panose="020B0604020202020204" pitchFamily="34" charset="0"/>
              <a:buChar char="•"/>
            </a:pPr>
            <a:endParaRPr lang="es-CL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s-CL" sz="3200" b="1" dirty="0"/>
              <a:t>Fase 4: Implementación y Cierre</a:t>
            </a:r>
            <a:br>
              <a:rPr lang="es-CL" sz="3200" dirty="0"/>
            </a:br>
            <a:r>
              <a:rPr lang="es-CL" sz="3200" dirty="0"/>
              <a:t>(11/12 – 27/12 (≈ 2 semanas – cierre del proyecto) – Pruebas funcionales/E2E, ajustes, despliegue en entorno de prueba y presentación final)</a:t>
            </a: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EBADBF-B479-C780-010C-B09BDCAE11B1}"/>
              </a:ext>
            </a:extLst>
          </p:cNvPr>
          <p:cNvSpPr txBox="1"/>
          <p:nvPr/>
        </p:nvSpPr>
        <p:spPr>
          <a:xfrm>
            <a:off x="4452029" y="55489"/>
            <a:ext cx="10058400" cy="88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Waterfall (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Cascada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)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EB35E106-5884-D1E2-E2CE-50653C4AEE23}"/>
              </a:ext>
            </a:extLst>
          </p:cNvPr>
          <p:cNvGrpSpPr/>
          <p:nvPr/>
        </p:nvGrpSpPr>
        <p:grpSpPr>
          <a:xfrm>
            <a:off x="252817" y="2078444"/>
            <a:ext cx="2556305" cy="1434410"/>
            <a:chOff x="0" y="-38100"/>
            <a:chExt cx="803701" cy="457200"/>
          </a:xfrm>
          <a:solidFill>
            <a:schemeClr val="bg2"/>
          </a:solidFill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746B311C-4BA4-0D95-5089-D6BC0C883AFD}"/>
                </a:ext>
              </a:extLst>
            </p:cNvPr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94344" y="0"/>
                  </a:moveTo>
                  <a:lnTo>
                    <a:pt x="540656" y="0"/>
                  </a:lnTo>
                  <a:cubicBezTo>
                    <a:pt x="565678" y="0"/>
                    <a:pt x="589674" y="9940"/>
                    <a:pt x="607367" y="27633"/>
                  </a:cubicBezTo>
                  <a:cubicBezTo>
                    <a:pt x="625060" y="45326"/>
                    <a:pt x="635000" y="69322"/>
                    <a:pt x="635000" y="94344"/>
                  </a:cubicBezTo>
                  <a:lnTo>
                    <a:pt x="635000" y="324756"/>
                  </a:lnTo>
                  <a:cubicBezTo>
                    <a:pt x="635000" y="349778"/>
                    <a:pt x="625060" y="373774"/>
                    <a:pt x="607367" y="391467"/>
                  </a:cubicBezTo>
                  <a:cubicBezTo>
                    <a:pt x="589674" y="409160"/>
                    <a:pt x="565678" y="419100"/>
                    <a:pt x="540656" y="419100"/>
                  </a:cubicBezTo>
                  <a:lnTo>
                    <a:pt x="94344" y="419100"/>
                  </a:lnTo>
                  <a:cubicBezTo>
                    <a:pt x="69322" y="419100"/>
                    <a:pt x="45326" y="409160"/>
                    <a:pt x="27633" y="391467"/>
                  </a:cubicBezTo>
                  <a:cubicBezTo>
                    <a:pt x="9940" y="373774"/>
                    <a:pt x="0" y="349778"/>
                    <a:pt x="0" y="324756"/>
                  </a:cubicBezTo>
                  <a:lnTo>
                    <a:pt x="0" y="94344"/>
                  </a:lnTo>
                  <a:cubicBezTo>
                    <a:pt x="0" y="69322"/>
                    <a:pt x="9940" y="45326"/>
                    <a:pt x="27633" y="27633"/>
                  </a:cubicBezTo>
                  <a:cubicBezTo>
                    <a:pt x="45326" y="9940"/>
                    <a:pt x="69322" y="0"/>
                    <a:pt x="94344" y="0"/>
                  </a:cubicBezTo>
                  <a:close/>
                </a:path>
              </a:pathLst>
            </a:custGeom>
            <a:grpFill/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76B736FA-943D-B442-011F-8B3A12764925}"/>
                </a:ext>
              </a:extLst>
            </p:cNvPr>
            <p:cNvSpPr txBox="1"/>
            <p:nvPr/>
          </p:nvSpPr>
          <p:spPr>
            <a:xfrm>
              <a:off x="0" y="-38100"/>
              <a:ext cx="803701" cy="4572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Levantamiento</a:t>
              </a:r>
              <a:endPara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1BE1146F-A9E8-221D-49F3-5B23B8DD8B37}"/>
              </a:ext>
            </a:extLst>
          </p:cNvPr>
          <p:cNvGrpSpPr/>
          <p:nvPr/>
        </p:nvGrpSpPr>
        <p:grpSpPr>
          <a:xfrm>
            <a:off x="4133105" y="4804656"/>
            <a:ext cx="3235847" cy="1886671"/>
            <a:chOff x="0" y="-38100"/>
            <a:chExt cx="635000" cy="4572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471FD736-024E-4B63-0A44-E3F843E36803}"/>
                </a:ext>
              </a:extLst>
            </p:cNvPr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94344" y="0"/>
                  </a:moveTo>
                  <a:lnTo>
                    <a:pt x="540656" y="0"/>
                  </a:lnTo>
                  <a:cubicBezTo>
                    <a:pt x="565678" y="0"/>
                    <a:pt x="589674" y="9940"/>
                    <a:pt x="607367" y="27633"/>
                  </a:cubicBezTo>
                  <a:cubicBezTo>
                    <a:pt x="625060" y="45326"/>
                    <a:pt x="635000" y="69322"/>
                    <a:pt x="635000" y="94344"/>
                  </a:cubicBezTo>
                  <a:lnTo>
                    <a:pt x="635000" y="324756"/>
                  </a:lnTo>
                  <a:cubicBezTo>
                    <a:pt x="635000" y="349778"/>
                    <a:pt x="625060" y="373774"/>
                    <a:pt x="607367" y="391467"/>
                  </a:cubicBezTo>
                  <a:cubicBezTo>
                    <a:pt x="589674" y="409160"/>
                    <a:pt x="565678" y="419100"/>
                    <a:pt x="540656" y="419100"/>
                  </a:cubicBezTo>
                  <a:lnTo>
                    <a:pt x="94344" y="419100"/>
                  </a:lnTo>
                  <a:cubicBezTo>
                    <a:pt x="69322" y="419100"/>
                    <a:pt x="45326" y="409160"/>
                    <a:pt x="27633" y="391467"/>
                  </a:cubicBezTo>
                  <a:cubicBezTo>
                    <a:pt x="9940" y="373774"/>
                    <a:pt x="0" y="349778"/>
                    <a:pt x="0" y="324756"/>
                  </a:cubicBezTo>
                  <a:lnTo>
                    <a:pt x="0" y="94344"/>
                  </a:lnTo>
                  <a:cubicBezTo>
                    <a:pt x="0" y="69322"/>
                    <a:pt x="9940" y="45326"/>
                    <a:pt x="27633" y="27633"/>
                  </a:cubicBezTo>
                  <a:cubicBezTo>
                    <a:pt x="45326" y="9940"/>
                    <a:pt x="69322" y="0"/>
                    <a:pt x="94344" y="0"/>
                  </a:cubicBezTo>
                  <a:close/>
                </a:path>
              </a:pathLst>
            </a:custGeom>
            <a:solidFill>
              <a:schemeClr val="bg2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4E508E0A-E953-52CD-DB14-3EF83DB9D266}"/>
                </a:ext>
              </a:extLst>
            </p:cNvPr>
            <p:cNvSpPr txBox="1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Implementación</a:t>
              </a:r>
              <a:r>
                <a:rPr lang="en-US" sz="2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 </a:t>
              </a:r>
              <a:r>
                <a:rPr lang="en-US" sz="24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cierre</a:t>
              </a:r>
              <a:endPara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24A1EBE1-E353-74BC-1D7C-D113B1400419}"/>
              </a:ext>
            </a:extLst>
          </p:cNvPr>
          <p:cNvGrpSpPr/>
          <p:nvPr/>
        </p:nvGrpSpPr>
        <p:grpSpPr>
          <a:xfrm>
            <a:off x="509878" y="4669656"/>
            <a:ext cx="2659558" cy="1729449"/>
            <a:chOff x="0" y="0"/>
            <a:chExt cx="635000" cy="419100"/>
          </a:xfrm>
          <a:solidFill>
            <a:schemeClr val="bg2">
              <a:lumMod val="75000"/>
            </a:schemeClr>
          </a:solidFill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8A776877-3BD0-7396-7518-4A61730F1BD3}"/>
                </a:ext>
              </a:extLst>
            </p:cNvPr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94344" y="0"/>
                  </a:moveTo>
                  <a:lnTo>
                    <a:pt x="540656" y="0"/>
                  </a:lnTo>
                  <a:cubicBezTo>
                    <a:pt x="565678" y="0"/>
                    <a:pt x="589674" y="9940"/>
                    <a:pt x="607367" y="27633"/>
                  </a:cubicBezTo>
                  <a:cubicBezTo>
                    <a:pt x="625060" y="45326"/>
                    <a:pt x="635000" y="69322"/>
                    <a:pt x="635000" y="94344"/>
                  </a:cubicBezTo>
                  <a:lnTo>
                    <a:pt x="635000" y="324756"/>
                  </a:lnTo>
                  <a:cubicBezTo>
                    <a:pt x="635000" y="349778"/>
                    <a:pt x="625060" y="373774"/>
                    <a:pt x="607367" y="391467"/>
                  </a:cubicBezTo>
                  <a:cubicBezTo>
                    <a:pt x="589674" y="409160"/>
                    <a:pt x="565678" y="419100"/>
                    <a:pt x="540656" y="419100"/>
                  </a:cubicBezTo>
                  <a:lnTo>
                    <a:pt x="94344" y="419100"/>
                  </a:lnTo>
                  <a:cubicBezTo>
                    <a:pt x="69322" y="419100"/>
                    <a:pt x="45326" y="409160"/>
                    <a:pt x="27633" y="391467"/>
                  </a:cubicBezTo>
                  <a:cubicBezTo>
                    <a:pt x="9940" y="373774"/>
                    <a:pt x="0" y="349778"/>
                    <a:pt x="0" y="324756"/>
                  </a:cubicBezTo>
                  <a:lnTo>
                    <a:pt x="0" y="94344"/>
                  </a:lnTo>
                  <a:cubicBezTo>
                    <a:pt x="0" y="69322"/>
                    <a:pt x="9940" y="45326"/>
                    <a:pt x="27633" y="27633"/>
                  </a:cubicBezTo>
                  <a:cubicBezTo>
                    <a:pt x="45326" y="9940"/>
                    <a:pt x="69322" y="0"/>
                    <a:pt x="94344" y="0"/>
                  </a:cubicBezTo>
                  <a:close/>
                </a:path>
              </a:pathLst>
            </a:custGeom>
            <a:grpFill/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8936723B-5E4B-A02A-5B5F-77142CAE5D21}"/>
                </a:ext>
              </a:extLst>
            </p:cNvPr>
            <p:cNvSpPr txBox="1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  <a:solidFill>
              <a:schemeClr val="bg2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Construcción</a:t>
              </a:r>
              <a:endPara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A48F46F7-0DBA-9D12-7732-37BE4B3E7D01}"/>
              </a:ext>
            </a:extLst>
          </p:cNvPr>
          <p:cNvSpPr txBox="1"/>
          <p:nvPr/>
        </p:nvSpPr>
        <p:spPr>
          <a:xfrm>
            <a:off x="4414135" y="2616997"/>
            <a:ext cx="2203938" cy="1434410"/>
          </a:xfrm>
          <a:prstGeom prst="rect">
            <a:avLst/>
          </a:prstGeom>
          <a:solidFill>
            <a:schemeClr val="bg2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endParaRPr lang="en-US"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AutoShape 18">
            <a:extLst>
              <a:ext uri="{FF2B5EF4-FFF2-40B4-BE49-F238E27FC236}">
                <a16:creationId xmlns:a16="http://schemas.microsoft.com/office/drawing/2014/main" id="{9395ACD8-A0FF-B8CC-F7A6-09B64A822261}"/>
              </a:ext>
            </a:extLst>
          </p:cNvPr>
          <p:cNvSpPr/>
          <p:nvPr/>
        </p:nvSpPr>
        <p:spPr>
          <a:xfrm>
            <a:off x="2809122" y="2706103"/>
            <a:ext cx="1605012" cy="6245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 sz="2000" dirty="0"/>
          </a:p>
        </p:txBody>
      </p:sp>
      <p:sp>
        <p:nvSpPr>
          <p:cNvPr id="27" name="AutoShape 19">
            <a:extLst>
              <a:ext uri="{FF2B5EF4-FFF2-40B4-BE49-F238E27FC236}">
                <a16:creationId xmlns:a16="http://schemas.microsoft.com/office/drawing/2014/main" id="{6AE53855-78EF-A835-C662-EF787B07A44F}"/>
              </a:ext>
            </a:extLst>
          </p:cNvPr>
          <p:cNvSpPr/>
          <p:nvPr/>
        </p:nvSpPr>
        <p:spPr>
          <a:xfrm flipH="1">
            <a:off x="1857828" y="3599644"/>
            <a:ext cx="2556306" cy="9127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19">
            <a:extLst>
              <a:ext uri="{FF2B5EF4-FFF2-40B4-BE49-F238E27FC236}">
                <a16:creationId xmlns:a16="http://schemas.microsoft.com/office/drawing/2014/main" id="{75A76E1E-1A4B-9F94-B8CD-24E574BAA55E}"/>
              </a:ext>
            </a:extLst>
          </p:cNvPr>
          <p:cNvSpPr/>
          <p:nvPr/>
        </p:nvSpPr>
        <p:spPr>
          <a:xfrm>
            <a:off x="3169436" y="5299299"/>
            <a:ext cx="963669" cy="5145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417823C0-11F9-288C-0653-0887B61F138D}"/>
              </a:ext>
            </a:extLst>
          </p:cNvPr>
          <p:cNvGrpSpPr/>
          <p:nvPr/>
        </p:nvGrpSpPr>
        <p:grpSpPr>
          <a:xfrm>
            <a:off x="-162070" y="6883893"/>
            <a:ext cx="7626680" cy="4174267"/>
            <a:chOff x="0" y="0"/>
            <a:chExt cx="2222286" cy="489712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E26DDAC2-6490-79D2-B2C3-E8FC8A06BF3B}"/>
                </a:ext>
              </a:extLst>
            </p:cNvPr>
            <p:cNvSpPr/>
            <p:nvPr/>
          </p:nvSpPr>
          <p:spPr>
            <a:xfrm>
              <a:off x="112181" y="0"/>
              <a:ext cx="2110105" cy="489712"/>
            </a:xfrm>
            <a:custGeom>
              <a:avLst/>
              <a:gdLst/>
              <a:ahLst/>
              <a:cxnLst/>
              <a:rect l="l" t="t" r="r" b="b"/>
              <a:pathLst>
                <a:path w="2110105" h="489712">
                  <a:moveTo>
                    <a:pt x="2110105" y="55081"/>
                  </a:moveTo>
                  <a:lnTo>
                    <a:pt x="2110105" y="434631"/>
                  </a:lnTo>
                  <a:cubicBezTo>
                    <a:pt x="2110105" y="465052"/>
                    <a:pt x="2085444" y="489712"/>
                    <a:pt x="2055024" y="489712"/>
                  </a:cubicBezTo>
                  <a:lnTo>
                    <a:pt x="55081" y="489712"/>
                  </a:lnTo>
                  <a:cubicBezTo>
                    <a:pt x="24661" y="489712"/>
                    <a:pt x="0" y="465052"/>
                    <a:pt x="0" y="434631"/>
                  </a:cubicBezTo>
                  <a:lnTo>
                    <a:pt x="0" y="55081"/>
                  </a:lnTo>
                  <a:cubicBezTo>
                    <a:pt x="0" y="24661"/>
                    <a:pt x="24661" y="0"/>
                    <a:pt x="55081" y="0"/>
                  </a:cubicBezTo>
                  <a:lnTo>
                    <a:pt x="2055024" y="0"/>
                  </a:lnTo>
                  <a:cubicBezTo>
                    <a:pt x="2085444" y="0"/>
                    <a:pt x="2110105" y="24661"/>
                    <a:pt x="2110105" y="55081"/>
                  </a:cubicBezTo>
                  <a:close/>
                </a:path>
              </a:pathLst>
            </a:custGeom>
            <a:solidFill>
              <a:srgbClr val="B4B4B4">
                <a:alpha val="52941"/>
              </a:srgbClr>
            </a:solidFill>
            <a:ln w="38100" cap="rnd">
              <a:solidFill>
                <a:srgbClr val="000000">
                  <a:alpha val="52941"/>
                </a:srgbClr>
              </a:solidFill>
              <a:prstDash val="solid"/>
              <a:round/>
            </a:ln>
          </p:spPr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84AB7A4E-27C4-F763-98E5-4850D63CDB93}"/>
                </a:ext>
              </a:extLst>
            </p:cNvPr>
            <p:cNvSpPr txBox="1"/>
            <p:nvPr/>
          </p:nvSpPr>
          <p:spPr>
            <a:xfrm>
              <a:off x="0" y="0"/>
              <a:ext cx="2110105" cy="489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endParaRPr/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195DAC0-25A2-3991-C98D-4AC199B4684E}"/>
              </a:ext>
            </a:extLst>
          </p:cNvPr>
          <p:cNvSpPr txBox="1"/>
          <p:nvPr/>
        </p:nvSpPr>
        <p:spPr>
          <a:xfrm>
            <a:off x="252817" y="7398684"/>
            <a:ext cx="7331323" cy="334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solidFill>
                  <a:srgbClr val="000000"/>
                </a:solidFill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Justificación</a:t>
            </a:r>
            <a:r>
              <a:rPr lang="en-US" sz="3600" b="1" dirty="0">
                <a:solidFill>
                  <a:srgbClr val="000000"/>
                </a:solidFill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: </a:t>
            </a:r>
          </a:p>
          <a:p>
            <a:pPr algn="l">
              <a:lnSpc>
                <a:spcPts val="2800"/>
              </a:lnSpc>
            </a:pPr>
            <a:endParaRPr lang="en-US" sz="3600" b="1" dirty="0">
              <a:latin typeface="Montserrat Medium" panose="00000600000000000000" pitchFamily="2" charset="0"/>
              <a:sym typeface="Montserrat Medium"/>
            </a:endParaRPr>
          </a:p>
          <a:p>
            <a:pPr algn="l">
              <a:lnSpc>
                <a:spcPts val="2800"/>
              </a:lnSpc>
            </a:pPr>
            <a:r>
              <a:rPr lang="es-CL" sz="3600" b="1" dirty="0">
                <a:latin typeface="Montserrat Medium" panose="00000600000000000000" pitchFamily="2" charset="0"/>
              </a:rPr>
              <a:t>alcance claro, un sponsor definido y un plazo fijo</a:t>
            </a:r>
            <a:r>
              <a:rPr lang="es-CL" sz="3600" dirty="0">
                <a:latin typeface="Montserrat Medium" panose="00000600000000000000" pitchFamily="2" charset="0"/>
              </a:rPr>
              <a:t>, lo que nos permite planificar el proyecto en fases secuenciales y mantener un optimo control sobre los entregables </a:t>
            </a:r>
            <a:r>
              <a:rPr lang="es-CL" sz="3600" dirty="0">
                <a:latin typeface="Montserrat" panose="00000500000000000000" pitchFamily="2" charset="0"/>
              </a:rPr>
              <a:t>en cada etapa.</a:t>
            </a:r>
            <a:r>
              <a:rPr lang="en-US" sz="3600" b="1" dirty="0">
                <a:solidFill>
                  <a:srgbClr val="000000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7320215e8_1_117"/>
          <p:cNvSpPr txBox="1">
            <a:spLocks noGrp="1"/>
          </p:cNvSpPr>
          <p:nvPr>
            <p:ph type="body" idx="1"/>
          </p:nvPr>
        </p:nvSpPr>
        <p:spPr>
          <a:xfrm>
            <a:off x="381265" y="850186"/>
            <a:ext cx="4343400" cy="11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/>
              <a:t>Etapas principales de implementación</a:t>
            </a:r>
            <a:endParaRPr sz="360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84EE40-50DC-39B6-E390-772F1BCC907D}"/>
              </a:ext>
            </a:extLst>
          </p:cNvPr>
          <p:cNvSpPr txBox="1"/>
          <p:nvPr/>
        </p:nvSpPr>
        <p:spPr>
          <a:xfrm>
            <a:off x="674968" y="2268790"/>
            <a:ext cx="1845242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s-CL" sz="3200" b="1" dirty="0">
                <a:latin typeface="Montserrat" panose="00000500000000000000" pitchFamily="2" charset="0"/>
              </a:rPr>
              <a:t>Análisis del Proceso Actual</a:t>
            </a:r>
          </a:p>
          <a:p>
            <a:endParaRPr lang="es-CL" sz="3200" dirty="0"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Entrevistas y levantamiento de requerimientos con el sponsor y el taller PepsiCo.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Revisión del flujo real: </a:t>
            </a:r>
            <a:r>
              <a:rPr lang="es-CL" sz="3200" b="1" dirty="0">
                <a:latin typeface="Montserrat" panose="00000500000000000000" pitchFamily="2" charset="0"/>
              </a:rPr>
              <a:t>ingreso → creación de OT → asignación → ejecución → QA → cierre</a:t>
            </a:r>
            <a:r>
              <a:rPr lang="es-CL" sz="3200" dirty="0">
                <a:latin typeface="Montserrat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Identificación de actores clave del taller PepsiCo: </a:t>
            </a:r>
            <a:r>
              <a:rPr lang="es-CL" sz="3200" b="1" dirty="0">
                <a:latin typeface="Montserrat" panose="00000500000000000000" pitchFamily="2" charset="0"/>
              </a:rPr>
              <a:t>Coordinador, Supervisor, Jefe de Taller, Mecánico y Guardia</a:t>
            </a:r>
            <a:r>
              <a:rPr lang="es-CL" sz="3200" dirty="0">
                <a:latin typeface="Montserrat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Elaboración del ERS y definición del 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0E4661-BD53-A4B0-0D92-80BC91A214EB}"/>
              </a:ext>
            </a:extLst>
          </p:cNvPr>
          <p:cNvSpPr txBox="1"/>
          <p:nvPr/>
        </p:nvSpPr>
        <p:spPr>
          <a:xfrm>
            <a:off x="674968" y="6720433"/>
            <a:ext cx="1782135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1" dirty="0">
                <a:latin typeface="Montserrat" panose="00000500000000000000" pitchFamily="2" charset="0"/>
              </a:rPr>
              <a:t>2. Modelado y Diseño de la Solución</a:t>
            </a:r>
          </a:p>
          <a:p>
            <a:endParaRPr lang="es-CL" sz="3200" dirty="0"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Modelado del </a:t>
            </a:r>
            <a:r>
              <a:rPr lang="es-CL" sz="3200" b="1" dirty="0">
                <a:latin typeface="Montserrat" panose="00000500000000000000" pitchFamily="2" charset="0"/>
              </a:rPr>
              <a:t>flujo operacional</a:t>
            </a:r>
            <a:r>
              <a:rPr lang="es-CL" sz="3200" dirty="0">
                <a:latin typeface="Montserrat" panose="00000500000000000000" pitchFamily="2" charset="0"/>
              </a:rPr>
              <a:t> en BPMN (Bizagi).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Casos de uso y diagramas (clases / secuencia) en </a:t>
            </a:r>
            <a:r>
              <a:rPr lang="es-CL" sz="3200" dirty="0" err="1">
                <a:latin typeface="Montserrat" panose="00000500000000000000" pitchFamily="2" charset="0"/>
              </a:rPr>
              <a:t>StarUML</a:t>
            </a:r>
            <a:r>
              <a:rPr lang="es-CL" sz="3200" dirty="0">
                <a:latin typeface="Montserrat" panose="00000500000000000000" pitchFamily="2" charset="0"/>
              </a:rPr>
              <a:t> / </a:t>
            </a:r>
            <a:r>
              <a:rPr lang="es-CL" sz="3200" dirty="0" err="1">
                <a:latin typeface="Montserrat" panose="00000500000000000000" pitchFamily="2" charset="0"/>
              </a:rPr>
              <a:t>PlantUML</a:t>
            </a:r>
            <a:r>
              <a:rPr lang="es-CL" sz="3200" dirty="0">
                <a:latin typeface="Montserrat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Diseño del </a:t>
            </a:r>
            <a:r>
              <a:rPr lang="es-CL" sz="3200" b="1" dirty="0">
                <a:latin typeface="Montserrat" panose="00000500000000000000" pitchFamily="2" charset="0"/>
              </a:rPr>
              <a:t>modelo de datos relacional</a:t>
            </a:r>
            <a:r>
              <a:rPr lang="es-CL" sz="3200" dirty="0">
                <a:latin typeface="Montserrat" panose="00000500000000000000" pitchFamily="2" charset="0"/>
              </a:rPr>
              <a:t> en PostgreSQL (DER).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Bocetos de interfaz y </a:t>
            </a:r>
            <a:r>
              <a:rPr lang="es-CL" sz="3200" b="1" dirty="0">
                <a:latin typeface="Montserrat" panose="00000500000000000000" pitchFamily="2" charset="0"/>
              </a:rPr>
              <a:t>estructura de navegación</a:t>
            </a:r>
            <a:r>
              <a:rPr lang="es-CL" sz="3200" dirty="0">
                <a:latin typeface="Montserrat" panose="00000500000000000000" pitchFamily="2" charset="0"/>
              </a:rPr>
              <a:t> de la plataforma web.</a:t>
            </a:r>
          </a:p>
        </p:txBody>
      </p:sp>
      <p:pic>
        <p:nvPicPr>
          <p:cNvPr id="4098" name="Picture 2" descr="Implementación - Iconos gratis de márketing">
            <a:extLst>
              <a:ext uri="{FF2B5EF4-FFF2-40B4-BE49-F238E27FC236}">
                <a16:creationId xmlns:a16="http://schemas.microsoft.com/office/drawing/2014/main" id="{97A76FBF-70E4-DA7F-52F2-C50D48E8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386" y="5654675"/>
            <a:ext cx="4112746" cy="41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7320215e8_1_117"/>
          <p:cNvSpPr txBox="1">
            <a:spLocks noGrp="1"/>
          </p:cNvSpPr>
          <p:nvPr>
            <p:ph type="body" idx="1"/>
          </p:nvPr>
        </p:nvSpPr>
        <p:spPr>
          <a:xfrm>
            <a:off x="381265" y="850186"/>
            <a:ext cx="4343400" cy="11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/>
              <a:t>Etapas principales de implementación</a:t>
            </a:r>
            <a:endParaRPr sz="36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85ABCB-326A-EAA4-79D3-EB76FFC76448}"/>
              </a:ext>
            </a:extLst>
          </p:cNvPr>
          <p:cNvSpPr txBox="1"/>
          <p:nvPr/>
        </p:nvSpPr>
        <p:spPr>
          <a:xfrm>
            <a:off x="621334" y="2187091"/>
            <a:ext cx="190651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000" b="1" dirty="0">
                <a:latin typeface="Montserrat" panose="00000500000000000000" pitchFamily="2" charset="0"/>
              </a:rPr>
              <a:t>3. Desarrollo de Funcionalidades</a:t>
            </a:r>
            <a:endParaRPr lang="es-CL" sz="3000" dirty="0"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3000" dirty="0">
                <a:latin typeface="Montserrat" panose="00000500000000000000" pitchFamily="2" charset="0"/>
              </a:rPr>
              <a:t> Implementación del </a:t>
            </a:r>
            <a:r>
              <a:rPr lang="es-CL" sz="3000" b="1" dirty="0" err="1">
                <a:latin typeface="Montserrat" panose="00000500000000000000" pitchFamily="2" charset="0"/>
              </a:rPr>
              <a:t>backend</a:t>
            </a:r>
            <a:r>
              <a:rPr lang="es-CL" sz="3000" dirty="0">
                <a:latin typeface="Montserrat" panose="00000500000000000000" pitchFamily="2" charset="0"/>
              </a:rPr>
              <a:t> con Django REST + PostgreSQL + Docker.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000" dirty="0">
                <a:latin typeface="Montserrat" panose="00000500000000000000" pitchFamily="2" charset="0"/>
              </a:rPr>
              <a:t> Desarrollo de la lógica de negocio: vehículos, ingresos, </a:t>
            </a:r>
            <a:r>
              <a:rPr lang="es-CL" sz="3000" dirty="0" err="1">
                <a:latin typeface="Montserrat" panose="00000500000000000000" pitchFamily="2" charset="0"/>
              </a:rPr>
              <a:t>OTs</a:t>
            </a:r>
            <a:r>
              <a:rPr lang="es-CL" sz="3000" dirty="0">
                <a:latin typeface="Montserrat" panose="00000500000000000000" pitchFamily="2" charset="0"/>
              </a:rPr>
              <a:t>, evidencias y roles.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000" dirty="0">
                <a:latin typeface="Montserrat" panose="00000500000000000000" pitchFamily="2" charset="0"/>
              </a:rPr>
              <a:t> Implementación del </a:t>
            </a:r>
            <a:r>
              <a:rPr lang="es-CL" sz="3000" b="1" dirty="0" err="1">
                <a:latin typeface="Montserrat" panose="00000500000000000000" pitchFamily="2" charset="0"/>
              </a:rPr>
              <a:t>frontend</a:t>
            </a:r>
            <a:r>
              <a:rPr lang="es-CL" sz="3000" dirty="0">
                <a:latin typeface="Montserrat" panose="00000500000000000000" pitchFamily="2" charset="0"/>
              </a:rPr>
              <a:t> con Next.js + </a:t>
            </a:r>
            <a:r>
              <a:rPr lang="es-CL" sz="3000" dirty="0" err="1">
                <a:latin typeface="Montserrat" panose="00000500000000000000" pitchFamily="2" charset="0"/>
              </a:rPr>
              <a:t>React</a:t>
            </a:r>
            <a:r>
              <a:rPr lang="es-CL" sz="3000" dirty="0">
                <a:latin typeface="Montserrat" panose="00000500000000000000" pitchFamily="2" charset="0"/>
              </a:rPr>
              <a:t> + </a:t>
            </a:r>
            <a:r>
              <a:rPr lang="es-CL" sz="3000" dirty="0" err="1">
                <a:latin typeface="Montserrat" panose="00000500000000000000" pitchFamily="2" charset="0"/>
              </a:rPr>
              <a:t>TypeScript</a:t>
            </a:r>
            <a:r>
              <a:rPr lang="es-CL" sz="3000" dirty="0">
                <a:latin typeface="Montserrat" panose="00000500000000000000" pitchFamily="2" charset="0"/>
              </a:rPr>
              <a:t> + </a:t>
            </a:r>
            <a:r>
              <a:rPr lang="es-CL" sz="3000" dirty="0" err="1">
                <a:latin typeface="Montserrat" panose="00000500000000000000" pitchFamily="2" charset="0"/>
              </a:rPr>
              <a:t>Tailwind</a:t>
            </a:r>
            <a:r>
              <a:rPr lang="es-CL" sz="3000" dirty="0">
                <a:latin typeface="Montserrat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000" dirty="0">
                <a:latin typeface="Montserrat" panose="00000500000000000000" pitchFamily="2" charset="0"/>
              </a:rPr>
              <a:t> Construcción de vistas por rol: Guardia, Mecánico, Jefe de Taller, Coordinador, Supervisor, </a:t>
            </a:r>
            <a:r>
              <a:rPr lang="es-CL" sz="3000" dirty="0" err="1">
                <a:latin typeface="Montserrat" panose="00000500000000000000" pitchFamily="2" charset="0"/>
              </a:rPr>
              <a:t>Admin</a:t>
            </a:r>
            <a:r>
              <a:rPr lang="es-CL" sz="3000" dirty="0">
                <a:latin typeface="Montserrat" panose="00000500000000000000" pitchFamily="2" charset="0"/>
              </a:rPr>
              <a:t> y Sponsor</a:t>
            </a:r>
            <a:r>
              <a:rPr lang="es-CL" dirty="0"/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4EEA0C7-0816-E7F6-ECB8-4AF4FF7CC09F}"/>
              </a:ext>
            </a:extLst>
          </p:cNvPr>
          <p:cNvSpPr txBox="1"/>
          <p:nvPr/>
        </p:nvSpPr>
        <p:spPr>
          <a:xfrm>
            <a:off x="621334" y="5339799"/>
            <a:ext cx="1906516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000" b="1" dirty="0">
                <a:latin typeface="Montserrat" panose="00000500000000000000" pitchFamily="2" charset="0"/>
              </a:rPr>
              <a:t>4. Integración y Pruebas</a:t>
            </a:r>
            <a:endParaRPr lang="es-CL" sz="3000" dirty="0"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3000" dirty="0">
                <a:latin typeface="Montserrat" panose="00000500000000000000" pitchFamily="2" charset="0"/>
              </a:rPr>
              <a:t> Pruebas de API y módulos con </a:t>
            </a:r>
            <a:r>
              <a:rPr lang="es-CL" sz="3000" dirty="0" err="1">
                <a:latin typeface="Montserrat" panose="00000500000000000000" pitchFamily="2" charset="0"/>
              </a:rPr>
              <a:t>Vitest</a:t>
            </a:r>
            <a:r>
              <a:rPr lang="es-CL" sz="3000" dirty="0">
                <a:latin typeface="Montserrat" panose="00000500000000000000" pitchFamily="2" charset="0"/>
              </a:rPr>
              <a:t>/</a:t>
            </a:r>
            <a:r>
              <a:rPr lang="es-CL" sz="3000" dirty="0" err="1">
                <a:latin typeface="Montserrat" panose="00000500000000000000" pitchFamily="2" charset="0"/>
              </a:rPr>
              <a:t>Pytest</a:t>
            </a:r>
            <a:r>
              <a:rPr lang="es-CL" sz="3000" dirty="0">
                <a:latin typeface="Montserrat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000" b="1" dirty="0">
                <a:latin typeface="Montserrat" panose="00000500000000000000" pitchFamily="2" charset="0"/>
              </a:rPr>
              <a:t> Pruebas funcionales </a:t>
            </a:r>
            <a:r>
              <a:rPr lang="es-CL" sz="3000" b="1" dirty="0" err="1">
                <a:latin typeface="Montserrat" panose="00000500000000000000" pitchFamily="2" charset="0"/>
              </a:rPr>
              <a:t>end-to-end</a:t>
            </a:r>
            <a:r>
              <a:rPr lang="es-CL" sz="3000" dirty="0">
                <a:latin typeface="Montserrat" panose="00000500000000000000" pitchFamily="2" charset="0"/>
              </a:rPr>
              <a:t> de los flujos completos de 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000" dirty="0">
                <a:latin typeface="Montserrat" panose="00000500000000000000" pitchFamily="2" charset="0"/>
              </a:rPr>
              <a:t> Ajustes de validaciones, permisos y manejo de errores.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000" dirty="0">
                <a:latin typeface="Montserrat" panose="00000500000000000000" pitchFamily="2" charset="0"/>
              </a:rPr>
              <a:t> Mejoras de interfaz y experiencia de usuario según observaciones</a:t>
            </a:r>
            <a:r>
              <a:rPr lang="es-CL" dirty="0"/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5AC404-886B-9684-02BD-DFD6922600E9}"/>
              </a:ext>
            </a:extLst>
          </p:cNvPr>
          <p:cNvSpPr txBox="1"/>
          <p:nvPr/>
        </p:nvSpPr>
        <p:spPr>
          <a:xfrm>
            <a:off x="621334" y="8397061"/>
            <a:ext cx="1685984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1" dirty="0">
                <a:latin typeface="Montserrat" panose="00000500000000000000" pitchFamily="2" charset="0"/>
              </a:rPr>
              <a:t>5. Implementación y Preparación Final</a:t>
            </a:r>
            <a:endParaRPr lang="es-CL" sz="3200" dirty="0"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 Despliegue de la solución en entorno de pruebas usando Docker.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 Carga de datos de ejemplo y ejecución de escenario demostrativo.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3200" dirty="0">
                <a:latin typeface="Montserrat" panose="00000500000000000000" pitchFamily="2" charset="0"/>
              </a:rPr>
              <a:t> Documentación técnica y manual de usuario.</a:t>
            </a:r>
          </a:p>
        </p:txBody>
      </p:sp>
      <p:pic>
        <p:nvPicPr>
          <p:cNvPr id="7170" name="Picture 2" descr="implementación o implementación icono de línea 2464167 Vector en Vecteezy">
            <a:extLst>
              <a:ext uri="{FF2B5EF4-FFF2-40B4-BE49-F238E27FC236}">
                <a16:creationId xmlns:a16="http://schemas.microsoft.com/office/drawing/2014/main" id="{C333DCC4-2F74-CB7A-0B9D-C41F3F8C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5149" y="4675895"/>
            <a:ext cx="5041346" cy="504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22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 txBox="1">
            <a:spLocks noGrp="1"/>
          </p:cNvSpPr>
          <p:nvPr>
            <p:ph type="body" idx="1"/>
          </p:nvPr>
        </p:nvSpPr>
        <p:spPr>
          <a:xfrm>
            <a:off x="0" y="751291"/>
            <a:ext cx="192480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Topología del proyecto</a:t>
            </a:r>
            <a:endParaRPr sz="2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2F7F247-A781-CF39-A1CC-1D28E91B0275}"/>
              </a:ext>
            </a:extLst>
          </p:cNvPr>
          <p:cNvSpPr txBox="1"/>
          <p:nvPr/>
        </p:nvSpPr>
        <p:spPr>
          <a:xfrm>
            <a:off x="4790004" y="-132736"/>
            <a:ext cx="11035015" cy="75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7200"/>
            </a:lvl1pPr>
          </a:lstStyle>
          <a:p>
            <a:r>
              <a:rPr lang="es-MX" sz="5000" dirty="0"/>
              <a:t>Diagrama de Arquitectura de software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91AA9522-1107-04A8-A6ED-19582215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06" y="751291"/>
            <a:ext cx="17761687" cy="1056077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12D2335-DE29-486E-5718-C35016CE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5055" y="41498"/>
            <a:ext cx="3959045" cy="11541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7320215e8_1_110"/>
          <p:cNvSpPr txBox="1">
            <a:spLocks noGrp="1"/>
          </p:cNvSpPr>
          <p:nvPr>
            <p:ph type="body" idx="1"/>
          </p:nvPr>
        </p:nvSpPr>
        <p:spPr>
          <a:xfrm>
            <a:off x="27186" y="827275"/>
            <a:ext cx="2550915" cy="110799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Modelo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Datos</a:t>
            </a:r>
            <a:endParaRPr sz="3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EE156D5-6F97-2715-65DD-9D6C31EE276F}"/>
              </a:ext>
            </a:extLst>
          </p:cNvPr>
          <p:cNvSpPr txBox="1"/>
          <p:nvPr/>
        </p:nvSpPr>
        <p:spPr>
          <a:xfrm>
            <a:off x="5027714" y="2965721"/>
            <a:ext cx="10048672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7200"/>
            </a:lvl1pPr>
          </a:lstStyle>
          <a:p>
            <a:r>
              <a:rPr lang="es-MX" sz="4800" dirty="0">
                <a:solidFill>
                  <a:schemeClr val="bg1">
                    <a:lumMod val="50000"/>
                  </a:schemeClr>
                </a:solidFill>
              </a:rPr>
              <a:t>*Presentar diagrama</a:t>
            </a:r>
            <a:endParaRPr lang="es-CL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216A5305-D9FB-5755-ECEB-09AC507B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0"/>
            <a:ext cx="15697200" cy="113093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765E17-A52D-9568-2119-91E3160C3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5652" y="9941877"/>
            <a:ext cx="3959045" cy="11541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86B1CFC4-74DC-0FC3-B883-FD73E69DE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>
            <a:extLst>
              <a:ext uri="{FF2B5EF4-FFF2-40B4-BE49-F238E27FC236}">
                <a16:creationId xmlns:a16="http://schemas.microsoft.com/office/drawing/2014/main" id="{DDE031D7-0CF1-97E4-7EE9-B8703008F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831974"/>
            <a:ext cx="48828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Tecnologías del proyecto</a:t>
            </a:r>
            <a:endParaRPr sz="3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DA4549-B26A-EFD0-D729-493809656451}"/>
              </a:ext>
            </a:extLst>
          </p:cNvPr>
          <p:cNvSpPr txBox="1"/>
          <p:nvPr/>
        </p:nvSpPr>
        <p:spPr>
          <a:xfrm>
            <a:off x="5027714" y="525361"/>
            <a:ext cx="1004867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7200"/>
            </a:lvl1pPr>
          </a:lstStyle>
          <a:p>
            <a:r>
              <a:rPr lang="es-MX" dirty="0"/>
              <a:t>Tecnologías utilizadas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0C93182-3C7C-12B0-481F-6CFA5A942A58}"/>
              </a:ext>
            </a:extLst>
          </p:cNvPr>
          <p:cNvSpPr txBox="1"/>
          <p:nvPr/>
        </p:nvSpPr>
        <p:spPr>
          <a:xfrm>
            <a:off x="12460953" y="2067018"/>
            <a:ext cx="4856758" cy="72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Frontend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94D591B-0E7B-D412-7C48-DFD3603E9078}"/>
              </a:ext>
            </a:extLst>
          </p:cNvPr>
          <p:cNvSpPr txBox="1"/>
          <p:nvPr/>
        </p:nvSpPr>
        <p:spPr>
          <a:xfrm>
            <a:off x="1775199" y="2197776"/>
            <a:ext cx="4856758" cy="72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4400" b="1" dirty="0">
                <a:latin typeface="Montserrat Semi-Bold"/>
                <a:ea typeface="Montserrat Semi-Bold"/>
                <a:cs typeface="Montserrat Semi-Bold"/>
                <a:sym typeface="Montserrat Semi-Bold"/>
              </a:rPr>
              <a:t>Backend</a:t>
            </a:r>
            <a:endParaRPr lang="en-US" sz="44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732B96-C733-1335-64EE-7DB42F66B3CE}"/>
              </a:ext>
            </a:extLst>
          </p:cNvPr>
          <p:cNvSpPr txBox="1"/>
          <p:nvPr/>
        </p:nvSpPr>
        <p:spPr>
          <a:xfrm>
            <a:off x="1541685" y="7068698"/>
            <a:ext cx="4856758" cy="72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Base de </a:t>
            </a:r>
            <a:r>
              <a:rPr lang="en-US" sz="4400" b="1" dirty="0" err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datos</a:t>
            </a:r>
            <a:endParaRPr lang="en-US" sz="44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039ED8-4909-08E9-CB9E-AC2C45D2DDEA}"/>
              </a:ext>
            </a:extLst>
          </p:cNvPr>
          <p:cNvSpPr txBox="1"/>
          <p:nvPr/>
        </p:nvSpPr>
        <p:spPr>
          <a:xfrm>
            <a:off x="9540290" y="6487552"/>
            <a:ext cx="10698083" cy="72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s-CL" sz="440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Entorno de ejecución y despliegue</a:t>
            </a:r>
            <a:endParaRPr lang="en-US" sz="44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pic>
        <p:nvPicPr>
          <p:cNvPr id="5124" name="Picture 4" descr="Django Rest Framework">
            <a:extLst>
              <a:ext uri="{FF2B5EF4-FFF2-40B4-BE49-F238E27FC236}">
                <a16:creationId xmlns:a16="http://schemas.microsoft.com/office/drawing/2014/main" id="{0EA803E3-8F67-0900-E4D7-2973F689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5" y="4124263"/>
            <a:ext cx="4558034" cy="25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etting Started with Celery: A Beginner's Guide. | DevelopersIO">
            <a:extLst>
              <a:ext uri="{FF2B5EF4-FFF2-40B4-BE49-F238E27FC236}">
                <a16:creationId xmlns:a16="http://schemas.microsoft.com/office/drawing/2014/main" id="{73CA1C5F-F9A4-835B-759E-DE17B5E83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06" y="2748309"/>
            <a:ext cx="3890224" cy="20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Next.js and Meta-Frameworks in 2025: The Evolution of Modern Web  Development | by Rahul Kaklotar | JavaScript in Plain English">
            <a:extLst>
              <a:ext uri="{FF2B5EF4-FFF2-40B4-BE49-F238E27FC236}">
                <a16:creationId xmlns:a16="http://schemas.microsoft.com/office/drawing/2014/main" id="{365B06F5-7329-205A-D251-1258EBE6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82" y="2605986"/>
            <a:ext cx="4000708" cy="16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op Differences Between Versions of React: React.js, React VR, And React  Native | by EQUITYSOFT TECHNOLOGIES | Medium">
            <a:extLst>
              <a:ext uri="{FF2B5EF4-FFF2-40B4-BE49-F238E27FC236}">
                <a16:creationId xmlns:a16="http://schemas.microsoft.com/office/drawing/2014/main" id="{C1BA8258-5F8E-68A3-AEBA-AB4F6D4BE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821" y="3021711"/>
            <a:ext cx="2872362" cy="188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hat is Typescript?">
            <a:extLst>
              <a:ext uri="{FF2B5EF4-FFF2-40B4-BE49-F238E27FC236}">
                <a16:creationId xmlns:a16="http://schemas.microsoft.com/office/drawing/2014/main" id="{DE64FA0B-C281-4F0C-3F45-3C7A528D0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116" y="4203027"/>
            <a:ext cx="38100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ómo usar Axios y Typescript para construir APIs">
            <a:extLst>
              <a:ext uri="{FF2B5EF4-FFF2-40B4-BE49-F238E27FC236}">
                <a16:creationId xmlns:a16="http://schemas.microsoft.com/office/drawing/2014/main" id="{6C45AD4E-61CF-6861-D7CF-1839EAB3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9001" y="2816993"/>
            <a:ext cx="381476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Diseño y programación en HTML y CSS">
            <a:extLst>
              <a:ext uri="{FF2B5EF4-FFF2-40B4-BE49-F238E27FC236}">
                <a16:creationId xmlns:a16="http://schemas.microsoft.com/office/drawing/2014/main" id="{A03EF4C1-2DB3-3EDA-C745-B6393F5E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717" y="4465037"/>
            <a:ext cx="2949693" cy="22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6D4C95AC-6220-478C-1E9C-AEE1F5FA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490" y="7339994"/>
            <a:ext cx="1826742" cy="21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9">
            <a:extLst>
              <a:ext uri="{FF2B5EF4-FFF2-40B4-BE49-F238E27FC236}">
                <a16:creationId xmlns:a16="http://schemas.microsoft.com/office/drawing/2014/main" id="{59902C06-856D-64B9-0F98-A76F62430992}"/>
              </a:ext>
            </a:extLst>
          </p:cNvPr>
          <p:cNvSpPr/>
          <p:nvPr/>
        </p:nvSpPr>
        <p:spPr>
          <a:xfrm flipV="1">
            <a:off x="867640" y="6450537"/>
            <a:ext cx="18747715" cy="2"/>
          </a:xfrm>
          <a:prstGeom prst="line">
            <a:avLst/>
          </a:prstGeom>
          <a:ln w="38100" cap="flat">
            <a:solidFill>
              <a:srgbClr val="000000">
                <a:alpha val="1764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10">
            <a:extLst>
              <a:ext uri="{FF2B5EF4-FFF2-40B4-BE49-F238E27FC236}">
                <a16:creationId xmlns:a16="http://schemas.microsoft.com/office/drawing/2014/main" id="{63B3C5CC-8F74-4A03-2FE0-A3CE78A275B0}"/>
              </a:ext>
            </a:extLst>
          </p:cNvPr>
          <p:cNvSpPr/>
          <p:nvPr/>
        </p:nvSpPr>
        <p:spPr>
          <a:xfrm flipV="1">
            <a:off x="8022972" y="1939970"/>
            <a:ext cx="0" cy="8844018"/>
          </a:xfrm>
          <a:prstGeom prst="line">
            <a:avLst/>
          </a:prstGeom>
          <a:ln w="38100" cap="flat">
            <a:solidFill>
              <a:srgbClr val="000000">
                <a:alpha val="1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1862EE-7143-1DE7-7A93-0DA9C6D1C127}"/>
              </a:ext>
            </a:extLst>
          </p:cNvPr>
          <p:cNvSpPr txBox="1"/>
          <p:nvPr/>
        </p:nvSpPr>
        <p:spPr>
          <a:xfrm>
            <a:off x="12019490" y="9631137"/>
            <a:ext cx="22184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000" dirty="0"/>
              <a:t>AWS S3</a:t>
            </a:r>
          </a:p>
        </p:txBody>
      </p:sp>
      <p:pic>
        <p:nvPicPr>
          <p:cNvPr id="5150" name="Picture 30" descr="Develop Your Cloud App Locally with the LocalStack Extension | Docker">
            <a:extLst>
              <a:ext uri="{FF2B5EF4-FFF2-40B4-BE49-F238E27FC236}">
                <a16:creationId xmlns:a16="http://schemas.microsoft.com/office/drawing/2014/main" id="{53B111A1-3A4A-F836-5A86-572C749B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635" y="7153422"/>
            <a:ext cx="3338880" cy="33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Primeros pasos con Python: ¡Hola, mundo! - blog.vermiip.es">
            <a:extLst>
              <a:ext uri="{FF2B5EF4-FFF2-40B4-BE49-F238E27FC236}">
                <a16:creationId xmlns:a16="http://schemas.microsoft.com/office/drawing/2014/main" id="{DC3ACAA9-77A2-C172-849D-8CCC319B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154" y="2312840"/>
            <a:ext cx="3761131" cy="21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Configuring ASGI Django Application using Daphne and Nginx Server | by  Ritik Taneja | Medium">
            <a:extLst>
              <a:ext uri="{FF2B5EF4-FFF2-40B4-BE49-F238E27FC236}">
                <a16:creationId xmlns:a16="http://schemas.microsoft.com/office/drawing/2014/main" id="{6507066A-34CE-D988-F980-248470D0E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101" y="7215184"/>
            <a:ext cx="4602826" cy="193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70B624F-38C6-8E05-2BB1-24A4352F9889}"/>
              </a:ext>
            </a:extLst>
          </p:cNvPr>
          <p:cNvSpPr txBox="1"/>
          <p:nvPr/>
        </p:nvSpPr>
        <p:spPr>
          <a:xfrm>
            <a:off x="15453929" y="9298516"/>
            <a:ext cx="29496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000" dirty="0"/>
              <a:t>Django/Daphne</a:t>
            </a:r>
          </a:p>
        </p:txBody>
      </p:sp>
      <p:pic>
        <p:nvPicPr>
          <p:cNvPr id="5160" name="Picture 40" descr="PostgreSQL vs. SQL Server: Which Is Better For You? | Airbyte">
            <a:extLst>
              <a:ext uri="{FF2B5EF4-FFF2-40B4-BE49-F238E27FC236}">
                <a16:creationId xmlns:a16="http://schemas.microsoft.com/office/drawing/2014/main" id="{0B4A5229-7420-BD2C-0805-3A6E4368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688" y="7735666"/>
            <a:ext cx="2721361" cy="2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42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746D53-961A-5D28-011E-FD79715DD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5547" y="74182"/>
            <a:ext cx="10673005" cy="2215991"/>
          </a:xfrm>
        </p:spPr>
        <p:txBody>
          <a:bodyPr/>
          <a:lstStyle/>
          <a:p>
            <a:pPr algn="ctr"/>
            <a:r>
              <a:rPr lang="es-CL" dirty="0">
                <a:latin typeface="Montserrat" panose="00000500000000000000" pitchFamily="2" charset="0"/>
              </a:rPr>
              <a:t>Calidad del Sistema: pruebas</a:t>
            </a:r>
          </a:p>
        </p:txBody>
      </p:sp>
      <p:sp>
        <p:nvSpPr>
          <p:cNvPr id="2" name="Google Shape;273;p8">
            <a:extLst>
              <a:ext uri="{FF2B5EF4-FFF2-40B4-BE49-F238E27FC236}">
                <a16:creationId xmlns:a16="http://schemas.microsoft.com/office/drawing/2014/main" id="{98F9E2AF-CE00-6662-0F21-612B6F6B26D5}"/>
              </a:ext>
            </a:extLst>
          </p:cNvPr>
          <p:cNvSpPr txBox="1">
            <a:spLocks/>
          </p:cNvSpPr>
          <p:nvPr/>
        </p:nvSpPr>
        <p:spPr>
          <a:xfrm>
            <a:off x="0" y="751291"/>
            <a:ext cx="192480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/>
            <a:r>
              <a:rPr lang="es-CL" sz="2800" dirty="0" err="1"/>
              <a:t>Backend</a:t>
            </a:r>
            <a:r>
              <a:rPr lang="es-CL" sz="2800" dirty="0"/>
              <a:t> con </a:t>
            </a:r>
            <a:r>
              <a:rPr lang="es-CL" sz="2800" dirty="0" err="1"/>
              <a:t>Pytest</a:t>
            </a:r>
            <a:endParaRPr lang="es-CL" sz="2800" dirty="0"/>
          </a:p>
        </p:txBody>
      </p:sp>
      <p:pic>
        <p:nvPicPr>
          <p:cNvPr id="6" name="Imagen 5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C063DDF1-F551-FD74-87CF-7D6F1FED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376" y="854530"/>
            <a:ext cx="15201900" cy="3857625"/>
          </a:xfrm>
          <a:prstGeom prst="rect">
            <a:avLst/>
          </a:prstGeom>
        </p:spPr>
      </p:pic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4DD938D-C599-6D29-2494-670E69416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136" y="4322659"/>
            <a:ext cx="13254380" cy="6872641"/>
          </a:xfrm>
          <a:prstGeom prst="rect">
            <a:avLst/>
          </a:prstGeom>
        </p:spPr>
      </p:pic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14C77DC4-A7B2-38B0-2B91-F63F73F28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2208" y="958646"/>
            <a:ext cx="7991892" cy="259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07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297C0C49-8060-8A55-0E82-5DF85E0C7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5547" y="460692"/>
            <a:ext cx="10673005" cy="2215991"/>
          </a:xfrm>
        </p:spPr>
        <p:txBody>
          <a:bodyPr/>
          <a:lstStyle/>
          <a:p>
            <a:pPr algn="ctr"/>
            <a:r>
              <a:rPr lang="es-CL" dirty="0">
                <a:latin typeface="Montserrat" panose="00000500000000000000" pitchFamily="2" charset="0"/>
              </a:rPr>
              <a:t>Calidad del Sistema: pruebas</a:t>
            </a:r>
          </a:p>
        </p:txBody>
      </p:sp>
      <p:sp>
        <p:nvSpPr>
          <p:cNvPr id="7" name="Google Shape;273;p8">
            <a:extLst>
              <a:ext uri="{FF2B5EF4-FFF2-40B4-BE49-F238E27FC236}">
                <a16:creationId xmlns:a16="http://schemas.microsoft.com/office/drawing/2014/main" id="{1ECBBA5E-F031-4BB9-C0B3-C28CBD89585D}"/>
              </a:ext>
            </a:extLst>
          </p:cNvPr>
          <p:cNvSpPr txBox="1">
            <a:spLocks/>
          </p:cNvSpPr>
          <p:nvPr/>
        </p:nvSpPr>
        <p:spPr>
          <a:xfrm>
            <a:off x="2075936" y="460692"/>
            <a:ext cx="192480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/>
            <a:r>
              <a:rPr lang="es-CL" sz="2800" dirty="0" err="1"/>
              <a:t>Frontend</a:t>
            </a:r>
            <a:r>
              <a:rPr lang="es-CL" sz="2800" dirty="0"/>
              <a:t> con </a:t>
            </a:r>
            <a:r>
              <a:rPr lang="es-CL" sz="2800" dirty="0" err="1"/>
              <a:t>Vitest</a:t>
            </a:r>
            <a:endParaRPr lang="es-CL" sz="2800" dirty="0"/>
          </a:p>
        </p:txBody>
      </p:sp>
      <p:pic>
        <p:nvPicPr>
          <p:cNvPr id="9" name="Imagen 8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EE5B7C5A-25C4-2A8B-A0B0-8189EB5F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0" y="2095468"/>
            <a:ext cx="13003028" cy="8001031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C283C753-5297-69C3-4B52-7446C8F35FC9}"/>
              </a:ext>
            </a:extLst>
          </p:cNvPr>
          <p:cNvSpPr txBox="1"/>
          <p:nvPr/>
        </p:nvSpPr>
        <p:spPr>
          <a:xfrm>
            <a:off x="4704325" y="2764112"/>
            <a:ext cx="7455691" cy="3094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sz="3469" b="1" dirty="0">
                <a:solidFill>
                  <a:schemeClr val="bg1"/>
                </a:solidFill>
                <a:latin typeface="Montserrat Bold"/>
                <a:ea typeface="Montserrat"/>
                <a:cs typeface="Montserrat"/>
                <a:sym typeface="Montserrat Bold"/>
              </a:rPr>
              <a:t>261 de 261 </a:t>
            </a:r>
            <a:r>
              <a:rPr lang="en-US" sz="3469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pruebas</a:t>
            </a:r>
            <a:r>
              <a:rPr lang="en-US" sz="346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469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unitarias</a:t>
            </a:r>
            <a:r>
              <a:rPr lang="en-US" sz="346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469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completadas</a:t>
            </a:r>
            <a:r>
              <a:rPr lang="en-US" sz="346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con 39 test de </a:t>
            </a:r>
            <a:r>
              <a:rPr lang="en-US" sz="3469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pruebas</a:t>
            </a:r>
            <a:r>
              <a:rPr lang="en-US" sz="346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469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asegurando</a:t>
            </a:r>
            <a:r>
              <a:rPr lang="en-US" sz="346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3469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calidad</a:t>
            </a:r>
            <a:r>
              <a:rPr lang="en-US" sz="346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del Código a </a:t>
            </a:r>
            <a:r>
              <a:rPr lang="en-US" sz="3469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nivel</a:t>
            </a:r>
            <a:r>
              <a:rPr lang="en-US" sz="346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469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endParaRPr lang="en-US" sz="3469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273;p8">
            <a:extLst>
              <a:ext uri="{FF2B5EF4-FFF2-40B4-BE49-F238E27FC236}">
                <a16:creationId xmlns:a16="http://schemas.microsoft.com/office/drawing/2014/main" id="{D7D8D381-C057-7F1F-3768-64BD9195213E}"/>
              </a:ext>
            </a:extLst>
          </p:cNvPr>
          <p:cNvSpPr txBox="1">
            <a:spLocks/>
          </p:cNvSpPr>
          <p:nvPr/>
        </p:nvSpPr>
        <p:spPr>
          <a:xfrm>
            <a:off x="15083766" y="2245796"/>
            <a:ext cx="303123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/>
            <a:r>
              <a:rPr lang="es-CL" sz="2800" dirty="0"/>
              <a:t>Caja Negra (funcional)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010CA4DD-84B3-E08E-0294-8B67A93D7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100370"/>
              </p:ext>
            </p:extLst>
          </p:nvPr>
        </p:nvGraphicFramePr>
        <p:xfrm>
          <a:off x="13305768" y="3652018"/>
          <a:ext cx="6587234" cy="5211256"/>
        </p:xfrm>
        <a:graphic>
          <a:graphicData uri="http://schemas.openxmlformats.org/drawingml/2006/table">
            <a:tbl>
              <a:tblPr/>
              <a:tblGrid>
                <a:gridCol w="3293617">
                  <a:extLst>
                    <a:ext uri="{9D8B030D-6E8A-4147-A177-3AD203B41FA5}">
                      <a16:colId xmlns:a16="http://schemas.microsoft.com/office/drawing/2014/main" val="2969063548"/>
                    </a:ext>
                  </a:extLst>
                </a:gridCol>
                <a:gridCol w="3293617">
                  <a:extLst>
                    <a:ext uri="{9D8B030D-6E8A-4147-A177-3AD203B41FA5}">
                      <a16:colId xmlns:a16="http://schemas.microsoft.com/office/drawing/2014/main" val="3757520245"/>
                    </a:ext>
                  </a:extLst>
                </a:gridCol>
              </a:tblGrid>
              <a:tr h="720554">
                <a:tc>
                  <a:txBody>
                    <a:bodyPr/>
                    <a:lstStyle/>
                    <a:p>
                      <a:r>
                        <a:rPr lang="es-CL" sz="2400" dirty="0"/>
                        <a:t>Caso de prueba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2400"/>
                        <a:t>Resultado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83885"/>
                  </a:ext>
                </a:extLst>
              </a:tr>
              <a:tr h="1010911">
                <a:tc>
                  <a:txBody>
                    <a:bodyPr/>
                    <a:lstStyle/>
                    <a:p>
                      <a:r>
                        <a:rPr lang="es-CL" sz="2400" dirty="0"/>
                        <a:t>Autenticación y roles (</a:t>
                      </a:r>
                      <a:r>
                        <a:rPr lang="es-CL" sz="2400" dirty="0" err="1"/>
                        <a:t>login</a:t>
                      </a:r>
                      <a:r>
                        <a:rPr lang="es-CL" sz="2400" dirty="0"/>
                        <a:t>, permisos)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2400"/>
                        <a:t>✅ 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4129"/>
                  </a:ext>
                </a:extLst>
              </a:tr>
              <a:tr h="720554">
                <a:tc>
                  <a:txBody>
                    <a:bodyPr/>
                    <a:lstStyle/>
                    <a:p>
                      <a:r>
                        <a:rPr lang="es-CL" sz="2400"/>
                        <a:t>Gestión de vehículos (alta/consulta)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2400"/>
                        <a:t>✅ 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872127"/>
                  </a:ext>
                </a:extLst>
              </a:tr>
              <a:tr h="1010911">
                <a:tc>
                  <a:txBody>
                    <a:bodyPr/>
                    <a:lstStyle/>
                    <a:p>
                      <a:r>
                        <a:rPr lang="es-CL" sz="2400"/>
                        <a:t>Flujo completo de OT (ingreso → cierre)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2400"/>
                        <a:t>✅ 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34145"/>
                  </a:ext>
                </a:extLst>
              </a:tr>
              <a:tr h="720554">
                <a:tc>
                  <a:txBody>
                    <a:bodyPr/>
                    <a:lstStyle/>
                    <a:p>
                      <a:r>
                        <a:rPr lang="es-CL" sz="2400"/>
                        <a:t>Gestión de evidencias (subir/ver)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2400" dirty="0"/>
                        <a:t>✅ 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68295"/>
                  </a:ext>
                </a:extLst>
              </a:tr>
              <a:tr h="720554">
                <a:tc>
                  <a:txBody>
                    <a:bodyPr/>
                    <a:lstStyle/>
                    <a:p>
                      <a:r>
                        <a:rPr lang="es-CL" sz="2400"/>
                        <a:t>Dashboards y reportes por 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2400" dirty="0"/>
                        <a:t>✅ 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728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04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297C0C49-8060-8A55-0E82-5DF85E0C7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5547" y="45246"/>
            <a:ext cx="10673005" cy="2215991"/>
          </a:xfrm>
        </p:spPr>
        <p:txBody>
          <a:bodyPr/>
          <a:lstStyle/>
          <a:p>
            <a:pPr algn="ctr"/>
            <a:r>
              <a:rPr lang="es-CL" dirty="0">
                <a:latin typeface="Montserrat" panose="00000500000000000000" pitchFamily="2" charset="0"/>
              </a:rPr>
              <a:t>Calidad del Sistema: pruebas</a:t>
            </a:r>
          </a:p>
        </p:txBody>
      </p:sp>
      <p:sp>
        <p:nvSpPr>
          <p:cNvPr id="2" name="Google Shape;273;p8">
            <a:extLst>
              <a:ext uri="{FF2B5EF4-FFF2-40B4-BE49-F238E27FC236}">
                <a16:creationId xmlns:a16="http://schemas.microsoft.com/office/drawing/2014/main" id="{DE7E2266-6924-9E32-0B73-B9CCE89252EE}"/>
              </a:ext>
            </a:extLst>
          </p:cNvPr>
          <p:cNvSpPr txBox="1">
            <a:spLocks/>
          </p:cNvSpPr>
          <p:nvPr/>
        </p:nvSpPr>
        <p:spPr>
          <a:xfrm>
            <a:off x="17506335" y="1614906"/>
            <a:ext cx="227125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/>
            <a:r>
              <a:rPr lang="es-CL" sz="2800" dirty="0"/>
              <a:t>Seguridad con </a:t>
            </a:r>
            <a:r>
              <a:rPr lang="es-CL" sz="2800" dirty="0" err="1"/>
              <a:t>Owasp</a:t>
            </a:r>
            <a:r>
              <a:rPr lang="es-CL" sz="2800" dirty="0"/>
              <a:t>/ZAP</a:t>
            </a: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61FC6036-0B61-68BC-BBF0-6111CEE3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92" y="729982"/>
            <a:ext cx="15182543" cy="79438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DD10458-5311-4D3F-5361-9E0B8ADC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0" y="8653096"/>
            <a:ext cx="850091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Durante el escaneo de seguridad no se detectaron </a:t>
            </a:r>
            <a:r>
              <a:rPr kumimoji="0" lang="es-CL" altLang="es-C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vulnerabilidades de riesgo alto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L" altLang="es-C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 identificaron algunas </a:t>
            </a:r>
            <a:r>
              <a:rPr kumimoji="0" lang="es-CL" altLang="es-C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alertas de riesgo medio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principalmente asociadas a cabeceras de seguridad (por ejemplo, Content Security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Policy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y cabeceras informativas como x-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powered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-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by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60803D-358F-9268-6E11-84F0C7842B76}"/>
              </a:ext>
            </a:extLst>
          </p:cNvPr>
          <p:cNvSpPr txBox="1"/>
          <p:nvPr/>
        </p:nvSpPr>
        <p:spPr>
          <a:xfrm>
            <a:off x="8553450" y="8653096"/>
            <a:ext cx="115506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El resto de las </a:t>
            </a:r>
            <a:r>
              <a:rPr kumimoji="0" lang="es-CL" altLang="es-C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cabeceras de seguridad críticas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(como control de caché, tipo de contenido, etc.) se encuentran configuradas correctamente.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L" altLang="es-C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Las alertas de tipo </a:t>
            </a:r>
            <a:r>
              <a:rPr kumimoji="0" lang="es-CL" altLang="es-C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informativo o de bajo riesgo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corresponden a divulgación mínima de información técnica y no representan un impacto relevante en la seguridad del sistema en el contexto actual del proyecto. 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3D6BE96-D292-ABEE-521F-AECA11B55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191585"/>
              </p:ext>
            </p:extLst>
          </p:nvPr>
        </p:nvGraphicFramePr>
        <p:xfrm>
          <a:off x="8775290" y="2907568"/>
          <a:ext cx="8318091" cy="1249680"/>
        </p:xfrm>
        <a:graphic>
          <a:graphicData uri="http://schemas.openxmlformats.org/drawingml/2006/table">
            <a:tbl>
              <a:tblPr/>
              <a:tblGrid>
                <a:gridCol w="1947417">
                  <a:extLst>
                    <a:ext uri="{9D8B030D-6E8A-4147-A177-3AD203B41FA5}">
                      <a16:colId xmlns:a16="http://schemas.microsoft.com/office/drawing/2014/main" val="3908053339"/>
                    </a:ext>
                  </a:extLst>
                </a:gridCol>
                <a:gridCol w="1379820">
                  <a:extLst>
                    <a:ext uri="{9D8B030D-6E8A-4147-A177-3AD203B41FA5}">
                      <a16:colId xmlns:a16="http://schemas.microsoft.com/office/drawing/2014/main" val="146961160"/>
                    </a:ext>
                  </a:extLst>
                </a:gridCol>
                <a:gridCol w="1663618">
                  <a:extLst>
                    <a:ext uri="{9D8B030D-6E8A-4147-A177-3AD203B41FA5}">
                      <a16:colId xmlns:a16="http://schemas.microsoft.com/office/drawing/2014/main" val="4159003848"/>
                    </a:ext>
                  </a:extLst>
                </a:gridCol>
                <a:gridCol w="1663618">
                  <a:extLst>
                    <a:ext uri="{9D8B030D-6E8A-4147-A177-3AD203B41FA5}">
                      <a16:colId xmlns:a16="http://schemas.microsoft.com/office/drawing/2014/main" val="1267074259"/>
                    </a:ext>
                  </a:extLst>
                </a:gridCol>
                <a:gridCol w="1663618">
                  <a:extLst>
                    <a:ext uri="{9D8B030D-6E8A-4147-A177-3AD203B41FA5}">
                      <a16:colId xmlns:a16="http://schemas.microsoft.com/office/drawing/2014/main" val="1831420833"/>
                    </a:ext>
                  </a:extLst>
                </a:gridCol>
              </a:tblGrid>
              <a:tr h="413633">
                <a:tc>
                  <a:txBody>
                    <a:bodyPr/>
                    <a:lstStyle/>
                    <a:p>
                      <a:r>
                        <a:rPr lang="es-CL"/>
                        <a:t>Site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Alto (= Alto)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Medio (≥ Medio)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Bajo (≥ Bajo)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Informativo (≥ Informativo)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987126"/>
                  </a:ext>
                </a:extLst>
              </a:tr>
              <a:tr h="413633">
                <a:tc>
                  <a:txBody>
                    <a:bodyPr/>
                    <a:lstStyle/>
                    <a:p>
                      <a:r>
                        <a:rPr lang="es-CL" dirty="0"/>
                        <a:t>http://https://proceedings-namespace-levitra-api.trycloudflare.com/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0 (0)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/>
                        <a:t>4 (4)</a:t>
                      </a:r>
                      <a:endParaRPr lang="es-CL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0 (4)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3 (7)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651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8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7320215e8_1_125"/>
          <p:cNvSpPr txBox="1">
            <a:spLocks noGrp="1"/>
          </p:cNvSpPr>
          <p:nvPr>
            <p:ph type="body" idx="1"/>
          </p:nvPr>
        </p:nvSpPr>
        <p:spPr>
          <a:xfrm>
            <a:off x="324565" y="872886"/>
            <a:ext cx="4343400" cy="11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/>
              <a:t>Resultados de la solución</a:t>
            </a:r>
            <a:endParaRPr sz="3600"/>
          </a:p>
        </p:txBody>
      </p:sp>
      <p:sp>
        <p:nvSpPr>
          <p:cNvPr id="309" name="Google Shape;309;g317320215e8_1_125"/>
          <p:cNvSpPr txBox="1"/>
          <p:nvPr/>
        </p:nvSpPr>
        <p:spPr>
          <a:xfrm>
            <a:off x="2330246" y="0"/>
            <a:ext cx="16791529" cy="3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CL" sz="4500" dirty="0">
                <a:latin typeface="Montserrat" panose="00000500000000000000" pitchFamily="2" charset="0"/>
              </a:rPr>
              <a:t>Demostración de Plataforma de Gestión de Taller </a:t>
            </a:r>
            <a:r>
              <a:rPr lang="es-CL" sz="4500" dirty="0" err="1">
                <a:latin typeface="Montserrat" panose="00000500000000000000" pitchFamily="2" charset="0"/>
              </a:rPr>
              <a:t>Pepsico</a:t>
            </a:r>
            <a:endParaRPr lang="es-CL" sz="4500" dirty="0">
              <a:latin typeface="Montserrat" panose="00000500000000000000" pitchFamily="2" charset="0"/>
            </a:endParaRPr>
          </a:p>
        </p:txBody>
      </p:sp>
      <p:pic>
        <p:nvPicPr>
          <p:cNvPr id="3" name="Imagen 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F4E04D7D-EC2D-5D37-447F-E2A7C4E15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87" y="817255"/>
            <a:ext cx="9232490" cy="104920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7320215e8_1_141"/>
          <p:cNvSpPr txBox="1">
            <a:spLocks noGrp="1"/>
          </p:cNvSpPr>
          <p:nvPr>
            <p:ph type="body" idx="1"/>
          </p:nvPr>
        </p:nvSpPr>
        <p:spPr>
          <a:xfrm>
            <a:off x="1061322" y="1156875"/>
            <a:ext cx="28320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/>
              <a:t>Introducción</a:t>
            </a:r>
            <a:endParaRPr sz="3600"/>
          </a:p>
        </p:txBody>
      </p:sp>
      <p:sp>
        <p:nvSpPr>
          <p:cNvPr id="207" name="Google Shape;207;g317320215e8_1_141"/>
          <p:cNvSpPr/>
          <p:nvPr/>
        </p:nvSpPr>
        <p:spPr>
          <a:xfrm>
            <a:off x="10325598" y="672353"/>
            <a:ext cx="8365813" cy="95205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s-CL" sz="4000" dirty="0">
                <a:latin typeface="Calibri"/>
                <a:ea typeface="Calibri"/>
                <a:cs typeface="Calibri"/>
                <a:sym typeface="Calibri"/>
              </a:rPr>
              <a:t>1. Origen y Problemática Actual del proyecto</a:t>
            </a:r>
          </a:p>
          <a:p>
            <a:pPr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s-CL" sz="4000" dirty="0">
                <a:latin typeface="Calibri"/>
                <a:ea typeface="Calibri"/>
                <a:cs typeface="Calibri"/>
                <a:sym typeface="Calibri"/>
              </a:rPr>
              <a:t>2. Propuesta y Objetivos del proyecto APT</a:t>
            </a:r>
          </a:p>
          <a:p>
            <a:pPr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s-CL" sz="4000" dirty="0">
                <a:latin typeface="Calibri"/>
                <a:ea typeface="Calibri"/>
                <a:cs typeface="Calibri"/>
                <a:sym typeface="Calibri"/>
              </a:rPr>
              <a:t>3. Alcance, Metodología y Límites</a:t>
            </a:r>
          </a:p>
          <a:p>
            <a:pPr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s-CL" sz="4000" dirty="0">
                <a:latin typeface="Calibri"/>
                <a:ea typeface="Calibri"/>
                <a:cs typeface="Calibri"/>
                <a:sym typeface="Calibri"/>
              </a:rPr>
              <a:t>4. Arquitectura y Tecnologías </a:t>
            </a:r>
          </a:p>
          <a:p>
            <a:pPr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s-CL" sz="4000" dirty="0">
                <a:latin typeface="Calibri"/>
                <a:ea typeface="Calibri"/>
                <a:cs typeface="Calibri"/>
                <a:sym typeface="Calibri"/>
              </a:rPr>
              <a:t>5. Pruebas del Sistema</a:t>
            </a:r>
          </a:p>
          <a:p>
            <a:pPr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s-CL" sz="4000" dirty="0">
                <a:latin typeface="Calibri"/>
                <a:ea typeface="Calibri"/>
                <a:cs typeface="Calibri"/>
                <a:sym typeface="Calibri"/>
              </a:rPr>
              <a:t>6. Resultados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6ED0B86-09BB-D139-ED0D-40ABB1ED9E4F}"/>
              </a:ext>
            </a:extLst>
          </p:cNvPr>
          <p:cNvSpPr txBox="1"/>
          <p:nvPr/>
        </p:nvSpPr>
        <p:spPr>
          <a:xfrm>
            <a:off x="860611" y="3057434"/>
            <a:ext cx="8014447" cy="6612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44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Este Proyecto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busca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el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avance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digital y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mejora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de la gestion de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los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talleres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pertenecientes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a la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flota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vehiculos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Pepsico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,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optimizando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sus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procesos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desde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la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manualidad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hasta un Sistema digital </a:t>
            </a:r>
            <a:r>
              <a:rPr lang="en-US" sz="3600" b="1" dirty="0" err="1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inteligente</a:t>
            </a:r>
            <a:r>
              <a:rPr lang="en-US" sz="3600" b="1" dirty="0">
                <a:solidFill>
                  <a:srgbClr val="1B3652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C729D660-727A-BC0E-2E2B-C6AEF4C37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7320215e8_1_125">
            <a:extLst>
              <a:ext uri="{FF2B5EF4-FFF2-40B4-BE49-F238E27FC236}">
                <a16:creationId xmlns:a16="http://schemas.microsoft.com/office/drawing/2014/main" id="{DDD219B9-F781-214E-E178-3352A1D02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4565" y="872886"/>
            <a:ext cx="4343400" cy="11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Resultados</a:t>
            </a:r>
            <a:endParaRPr sz="3600" dirty="0"/>
          </a:p>
        </p:txBody>
      </p:sp>
      <p:sp>
        <p:nvSpPr>
          <p:cNvPr id="309" name="Google Shape;309;g317320215e8_1_125">
            <a:extLst>
              <a:ext uri="{FF2B5EF4-FFF2-40B4-BE49-F238E27FC236}">
                <a16:creationId xmlns:a16="http://schemas.microsoft.com/office/drawing/2014/main" id="{4772B250-10FF-3BD6-5CE2-1142F37F540F}"/>
              </a:ext>
            </a:extLst>
          </p:cNvPr>
          <p:cNvSpPr txBox="1"/>
          <p:nvPr/>
        </p:nvSpPr>
        <p:spPr>
          <a:xfrm>
            <a:off x="141206" y="2254107"/>
            <a:ext cx="15728058" cy="382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lvl="0" indent="-8572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6000" dirty="0"/>
              <a:t>Resultados obtenidos </a:t>
            </a:r>
          </a:p>
          <a:p>
            <a:pPr marL="857250" lvl="0" indent="-8572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CL" sz="6000" dirty="0"/>
          </a:p>
          <a:p>
            <a:pPr marL="857250" lvl="0" indent="-8572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CL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s-MX" sz="6000" dirty="0"/>
              <a:t>Lecciones Aprendidas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s-MX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s-MX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s-MX" sz="6000" dirty="0"/>
              <a:t>Obstáculos presentados </a:t>
            </a:r>
          </a:p>
          <a:p>
            <a:r>
              <a:rPr lang="es-MX" sz="6000" dirty="0"/>
              <a:t>durante el desarrollo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7C810-8C15-D0AB-BA1E-AB51C374C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468" y="1364937"/>
            <a:ext cx="9588500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Plataforma web funcional que digitaliza el </a:t>
            </a:r>
            <a:r>
              <a:rPr kumimoji="0" lang="es-CL" altLang="es-CL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proceso </a:t>
            </a:r>
            <a:r>
              <a:rPr kumimoji="0" lang="es-CL" altLang="es-CL" sz="2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intrataller</a:t>
            </a:r>
            <a:r>
              <a:rPr kumimoji="0" lang="es-CL" altLang="es-CL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completo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ingreso de vehículo, creación y gestión de OT, ejecución, evidencias y cierre.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2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Implementación de </a:t>
            </a:r>
            <a:r>
              <a:rPr kumimoji="0" lang="es-CL" altLang="es-CL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roles y permisos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(Guardia, Mecánico, Jefe de Taller, Coordinador, Supervisor, </a:t>
            </a:r>
            <a:r>
              <a:rPr kumimoji="0" lang="es-CL" altLang="es-CL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Sponsor), respetando alcances y casos de uso definidos.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9E41150-28AF-FA04-5CFB-A054CC0ADF72}"/>
              </a:ext>
            </a:extLst>
          </p:cNvPr>
          <p:cNvSpPr txBox="1"/>
          <p:nvPr/>
        </p:nvSpPr>
        <p:spPr>
          <a:xfrm>
            <a:off x="9883468" y="4938969"/>
            <a:ext cx="10220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700" dirty="0"/>
              <a:t>La definición temprana de </a:t>
            </a:r>
            <a:r>
              <a:rPr lang="es-CL" sz="2700" b="1" dirty="0"/>
              <a:t>roles, permisos y alcances</a:t>
            </a:r>
            <a:r>
              <a:rPr lang="es-CL" sz="2700" dirty="0"/>
              <a:t> evita reprocesos en diseño y desarrollo.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EECFB0-3785-359E-2289-2B447379E088}"/>
              </a:ext>
            </a:extLst>
          </p:cNvPr>
          <p:cNvSpPr txBox="1"/>
          <p:nvPr/>
        </p:nvSpPr>
        <p:spPr>
          <a:xfrm>
            <a:off x="9883468" y="6154641"/>
            <a:ext cx="10220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700" dirty="0"/>
              <a:t>La integración de varias tecnologías (Django, Next.js, Docker, PostgreSQL) requiere </a:t>
            </a:r>
            <a:r>
              <a:rPr lang="es-CL" sz="2700" b="1" dirty="0"/>
              <a:t>buena planificación y documentación</a:t>
            </a:r>
            <a:r>
              <a:rPr lang="es-CL" sz="2700" dirty="0"/>
              <a:t>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91C3824-D33C-22B2-D503-CFBB865C1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2050" y="7569052"/>
            <a:ext cx="969173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Complejidad inicial para definir un </a:t>
            </a:r>
            <a:r>
              <a:rPr kumimoji="0" lang="es-CL" altLang="es-CL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 de datos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cubriera ingresos, </a:t>
            </a:r>
            <a:r>
              <a:rPr kumimoji="0" lang="es-CL" altLang="es-CL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OTs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evidencias y roles sin perder trazabilidad.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2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Dificultades técnicas en la </a:t>
            </a:r>
            <a:r>
              <a:rPr kumimoji="0" lang="es-CL" altLang="es-CL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configuración del entorno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(Docker, </a:t>
            </a:r>
            <a:r>
              <a:rPr kumimoji="0" lang="es-CL" altLang="es-CL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proxies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tokens, integración </a:t>
            </a:r>
            <a:r>
              <a:rPr kumimoji="0" lang="es-CL" altLang="es-CL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es-CL" altLang="es-CL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D7BAEFDB-AAF5-E143-CEDF-83B1546438BB}"/>
              </a:ext>
            </a:extLst>
          </p:cNvPr>
          <p:cNvSpPr/>
          <p:nvPr/>
        </p:nvSpPr>
        <p:spPr>
          <a:xfrm flipV="1">
            <a:off x="996073" y="4532003"/>
            <a:ext cx="18747715" cy="2"/>
          </a:xfrm>
          <a:prstGeom prst="line">
            <a:avLst/>
          </a:prstGeom>
          <a:ln w="38100" cap="flat">
            <a:solidFill>
              <a:srgbClr val="000000">
                <a:alpha val="1764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66821F9E-DE25-0F90-1EF6-64C69ED96288}"/>
              </a:ext>
            </a:extLst>
          </p:cNvPr>
          <p:cNvSpPr/>
          <p:nvPr/>
        </p:nvSpPr>
        <p:spPr>
          <a:xfrm flipV="1">
            <a:off x="808647" y="7490744"/>
            <a:ext cx="18747715" cy="2"/>
          </a:xfrm>
          <a:prstGeom prst="line">
            <a:avLst/>
          </a:prstGeom>
          <a:ln w="38100" cap="flat">
            <a:solidFill>
              <a:srgbClr val="000000">
                <a:alpha val="17647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361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C729D660-727A-BC0E-2E2B-C6AEF4C37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7320215e8_1_125">
            <a:extLst>
              <a:ext uri="{FF2B5EF4-FFF2-40B4-BE49-F238E27FC236}">
                <a16:creationId xmlns:a16="http://schemas.microsoft.com/office/drawing/2014/main" id="{DDD219B9-F781-214E-E178-3352A1D02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4565" y="872886"/>
            <a:ext cx="4343400" cy="11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Conclusión</a:t>
            </a:r>
            <a:endParaRPr sz="3600" dirty="0"/>
          </a:p>
        </p:txBody>
      </p:sp>
      <p:sp>
        <p:nvSpPr>
          <p:cNvPr id="309" name="Google Shape;309;g317320215e8_1_125">
            <a:extLst>
              <a:ext uri="{FF2B5EF4-FFF2-40B4-BE49-F238E27FC236}">
                <a16:creationId xmlns:a16="http://schemas.microsoft.com/office/drawing/2014/main" id="{4772B250-10FF-3BD6-5CE2-1142F37F540F}"/>
              </a:ext>
            </a:extLst>
          </p:cNvPr>
          <p:cNvSpPr txBox="1"/>
          <p:nvPr/>
        </p:nvSpPr>
        <p:spPr>
          <a:xfrm>
            <a:off x="2187864" y="3212753"/>
            <a:ext cx="15728372" cy="3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dirty="0"/>
              <a:t>El proyecto logró transformar un proceso de gestión de taller basado en planillas y comunicación informal en una </a:t>
            </a:r>
            <a:r>
              <a:rPr lang="es-CL" sz="4000" b="1" dirty="0"/>
              <a:t>plataforma web trazable y orientada por roles</a:t>
            </a:r>
            <a:r>
              <a:rPr lang="es-CL" sz="4000" dirty="0"/>
              <a:t>, sustentada en una arquitectura moderna y probada funcional y técnicamente.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dirty="0"/>
              <a:t>Esto entrega </a:t>
            </a:r>
            <a:r>
              <a:rPr lang="es-CL" sz="4000" b="1" dirty="0"/>
              <a:t>mayor control, visibilidad y eficiencia</a:t>
            </a:r>
            <a:r>
              <a:rPr lang="es-CL" sz="4000" dirty="0"/>
              <a:t> al taller y deja una base sólida para evolucionar hacia nuevas fases, como la gestión de emergencias en ruta y la integración con sistemas corporativos de PepsiCo.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769872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168525"/>
            <a:ext cx="20104101" cy="14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1"/>
          <p:cNvPicPr preferRelativeResize="0"/>
          <p:nvPr/>
        </p:nvPicPr>
        <p:blipFill rotWithShape="1">
          <a:blip r:embed="rId4">
            <a:alphaModFix/>
          </a:blip>
          <a:srcRect t="3970" b="-3970"/>
          <a:stretch/>
        </p:blipFill>
        <p:spPr>
          <a:xfrm>
            <a:off x="174800" y="-1538675"/>
            <a:ext cx="4824150" cy="48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1"/>
          <p:cNvSpPr txBox="1">
            <a:spLocks noGrp="1"/>
          </p:cNvSpPr>
          <p:nvPr>
            <p:ph type="body" idx="1"/>
          </p:nvPr>
        </p:nvSpPr>
        <p:spPr>
          <a:xfrm>
            <a:off x="2526550" y="7417450"/>
            <a:ext cx="1505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solidFill>
                  <a:schemeClr val="lt1"/>
                </a:solidFill>
              </a:rPr>
              <a:t>¡MUCHAS GRACIAS POR SU ATENCION!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24" name="Google Shape;324;p11"/>
          <p:cNvSpPr txBox="1">
            <a:spLocks noGrp="1"/>
          </p:cNvSpPr>
          <p:nvPr>
            <p:ph type="body" idx="1"/>
          </p:nvPr>
        </p:nvSpPr>
        <p:spPr>
          <a:xfrm>
            <a:off x="2576600" y="7417438"/>
            <a:ext cx="1505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/>
              <a:t>¡MUCHAS GRACIAS POR SU ATENCION!</a:t>
            </a:r>
            <a:endParaRPr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/>
          <p:nvPr/>
        </p:nvSpPr>
        <p:spPr>
          <a:xfrm>
            <a:off x="1832981" y="5174237"/>
            <a:ext cx="7603943" cy="204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Diego Álvarez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Líder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Proyecto /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Desarrollador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Front-End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950" b="1" dirty="0">
                <a:solidFill>
                  <a:schemeClr val="dk1"/>
                </a:solidFill>
              </a:rPr>
              <a:t> </a:t>
            </a:r>
            <a:endParaRPr sz="29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2450872" y="4206391"/>
            <a:ext cx="770636" cy="64246"/>
          </a:xfrm>
          <a:custGeom>
            <a:avLst/>
            <a:gdLst/>
            <a:ahLst/>
            <a:cxnLst/>
            <a:rect l="l" t="t" r="r" b="b"/>
            <a:pathLst>
              <a:path w="751840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"/>
          <p:cNvSpPr txBox="1"/>
          <p:nvPr/>
        </p:nvSpPr>
        <p:spPr>
          <a:xfrm>
            <a:off x="11131814" y="5140731"/>
            <a:ext cx="7899451" cy="159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200" b="1" dirty="0">
                <a:latin typeface="Montserrat Bold"/>
                <a:ea typeface="Montserrat Bold"/>
                <a:cs typeface="Montserrat Bold"/>
                <a:sym typeface="Montserrat Bold"/>
              </a:rPr>
              <a:t>Luis Diaz</a:t>
            </a:r>
            <a:r>
              <a:rPr lang="en-US" sz="32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Funcional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Diseñador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Desarrollador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Back-End y Front-End</a:t>
            </a:r>
          </a:p>
        </p:txBody>
      </p:sp>
      <p:sp>
        <p:nvSpPr>
          <p:cNvPr id="218" name="Google Shape;218;p3"/>
          <p:cNvSpPr/>
          <p:nvPr/>
        </p:nvSpPr>
        <p:spPr>
          <a:xfrm>
            <a:off x="17524635" y="4270637"/>
            <a:ext cx="770636" cy="64246"/>
          </a:xfrm>
          <a:custGeom>
            <a:avLst/>
            <a:gdLst/>
            <a:ahLst/>
            <a:cxnLst/>
            <a:rect l="l" t="t" r="r" b="b"/>
            <a:pathLst>
              <a:path w="751840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3787994" y="1410429"/>
            <a:ext cx="3602100" cy="3473379"/>
          </a:xfrm>
          <a:prstGeom prst="roundRect">
            <a:avLst>
              <a:gd name="adj" fmla="val 10000"/>
            </a:avLst>
          </a:prstGeom>
          <a:solidFill>
            <a:srgbClr val="C3D4E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"/>
          <p:cNvSpPr/>
          <p:nvPr/>
        </p:nvSpPr>
        <p:spPr>
          <a:xfrm>
            <a:off x="13280490" y="1410429"/>
            <a:ext cx="3602100" cy="3473379"/>
          </a:xfrm>
          <a:prstGeom prst="roundRect">
            <a:avLst>
              <a:gd name="adj" fmla="val 10000"/>
            </a:avLst>
          </a:prstGeom>
          <a:solidFill>
            <a:srgbClr val="C3D4E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73E3B-450C-1F7D-E426-3D0259032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195" y="7092720"/>
            <a:ext cx="8305729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Planificación y seguimiento del proyecto (cronograma, EDT, riesgos).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Levantamiento y documentación de requerimientos.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Diseño del modelo de datos y lógica de negocio.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L" sz="3200" dirty="0"/>
              <a:t>Desarrollo </a:t>
            </a:r>
            <a:r>
              <a:rPr lang="es-CL" sz="3200" dirty="0" err="1"/>
              <a:t>frontend</a:t>
            </a:r>
            <a:r>
              <a:rPr lang="es-CL" sz="3200" dirty="0"/>
              <a:t> (Next.js/</a:t>
            </a:r>
            <a:r>
              <a:rPr lang="es-CL" sz="3200" dirty="0" err="1"/>
              <a:t>React</a:t>
            </a:r>
            <a:r>
              <a:rPr lang="es-CL" sz="3200" dirty="0"/>
              <a:t>, vistas por rol, consumo de API).</a:t>
            </a:r>
            <a:endParaRPr kumimoji="0" lang="es-CL" altLang="es-C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3A7A9-A6E4-58D1-5770-6A0BAB151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2050" y="7285080"/>
            <a:ext cx="9513970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Diseño de la experiencia de usuario y estructura de la plataforma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L" sz="3300" dirty="0"/>
              <a:t>Desarrollo </a:t>
            </a:r>
            <a:r>
              <a:rPr lang="es-CL" sz="3300" dirty="0" err="1"/>
              <a:t>backend</a:t>
            </a:r>
            <a:r>
              <a:rPr lang="es-CL" sz="3300" dirty="0"/>
              <a:t> (API Django, modelos, validaciones, pruebas de API).</a:t>
            </a: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Definición y validación de casos de uso y flujos de pantalla.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Apoyo en pruebas funcionales </a:t>
            </a:r>
            <a:r>
              <a:rPr kumimoji="0" lang="es-CL" altLang="es-CL" sz="3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end-to-end</a:t>
            </a: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documentación de usuario.</a:t>
            </a:r>
          </a:p>
        </p:txBody>
      </p:sp>
      <p:pic>
        <p:nvPicPr>
          <p:cNvPr id="7" name="Imagen 6" descr="Hombre con barba y bigote&#10;&#10;El contenido generado por IA puede ser incorrecto.">
            <a:extLst>
              <a:ext uri="{FF2B5EF4-FFF2-40B4-BE49-F238E27FC236}">
                <a16:creationId xmlns:a16="http://schemas.microsoft.com/office/drawing/2014/main" id="{01B74A84-F3CF-2C36-7500-E3ACAB2E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905" y="1410580"/>
            <a:ext cx="2814278" cy="3473379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66A7B0D0-2384-A22F-9AAE-A3FA6BA6A93F}"/>
              </a:ext>
            </a:extLst>
          </p:cNvPr>
          <p:cNvGrpSpPr/>
          <p:nvPr/>
        </p:nvGrpSpPr>
        <p:grpSpPr>
          <a:xfrm>
            <a:off x="148960" y="93032"/>
            <a:ext cx="13490839" cy="985835"/>
            <a:chOff x="0" y="0"/>
            <a:chExt cx="17242006" cy="1314447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4A090BC-C1A5-AC9C-8E0A-692E564858F1}"/>
                </a:ext>
              </a:extLst>
            </p:cNvPr>
            <p:cNvSpPr/>
            <p:nvPr/>
          </p:nvSpPr>
          <p:spPr>
            <a:xfrm>
              <a:off x="0" y="0"/>
              <a:ext cx="17241828" cy="1314414"/>
            </a:xfrm>
            <a:custGeom>
              <a:avLst/>
              <a:gdLst/>
              <a:ahLst/>
              <a:cxnLst/>
              <a:rect l="l" t="t" r="r" b="b"/>
              <a:pathLst>
                <a:path w="17241828" h="1314414">
                  <a:moveTo>
                    <a:pt x="0" y="0"/>
                  </a:moveTo>
                  <a:lnTo>
                    <a:pt x="17241828" y="0"/>
                  </a:lnTo>
                  <a:lnTo>
                    <a:pt x="17241828" y="1314414"/>
                  </a:lnTo>
                  <a:lnTo>
                    <a:pt x="0" y="1314414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C1AEC8-BCE0-55DE-90C9-B1256A0BE1E0}"/>
              </a:ext>
            </a:extLst>
          </p:cNvPr>
          <p:cNvSpPr txBox="1"/>
          <p:nvPr/>
        </p:nvSpPr>
        <p:spPr>
          <a:xfrm>
            <a:off x="500977" y="184757"/>
            <a:ext cx="12779513" cy="79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</a:t>
            </a:r>
            <a:r>
              <a:rPr lang="en-US" sz="4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</a:t>
            </a:r>
            <a:r>
              <a:rPr lang="en-US" sz="40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Asignación</a:t>
            </a:r>
            <a:r>
              <a:rPr lang="en-US" sz="4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Roles del </a:t>
            </a:r>
            <a:r>
              <a:rPr lang="en-US" sz="40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</a:t>
            </a:r>
            <a:endParaRPr lang="en-US" sz="4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7" name="Imagen 16" descr="Hombre con barba y bigote sonriendo&#10;&#10;El contenido generado por IA puede ser incorrecto.">
            <a:extLst>
              <a:ext uri="{FF2B5EF4-FFF2-40B4-BE49-F238E27FC236}">
                <a16:creationId xmlns:a16="http://schemas.microsoft.com/office/drawing/2014/main" id="{F00AC311-F10A-918B-3570-6C44047CC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101" y="1631749"/>
            <a:ext cx="3056878" cy="30935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FFCE98C-70F1-2B2D-FE94-6CD53566E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5055" y="74712"/>
            <a:ext cx="3959045" cy="11541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7320215e8_1_66"/>
          <p:cNvSpPr txBox="1"/>
          <p:nvPr/>
        </p:nvSpPr>
        <p:spPr>
          <a:xfrm>
            <a:off x="0" y="778600"/>
            <a:ext cx="4928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>
                <a:latin typeface="Calibri"/>
                <a:ea typeface="Calibri"/>
                <a:cs typeface="Calibri"/>
                <a:sym typeface="Calibri"/>
              </a:rPr>
              <a:t>Descripción del origen de la problemática</a:t>
            </a:r>
            <a:endParaRPr sz="1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17320215e8_1_66"/>
          <p:cNvSpPr/>
          <p:nvPr/>
        </p:nvSpPr>
        <p:spPr>
          <a:xfrm>
            <a:off x="1869575" y="2368365"/>
            <a:ext cx="15248965" cy="57416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s-CL" sz="4200" dirty="0"/>
              <a:t>1. Ingreso de vehículo al taller -&gt; Registro en planillas manuales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L" sz="4200" dirty="0"/>
              <a:t>2. Asignación y coordinación por canales informales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L" sz="4200" dirty="0"/>
              <a:t>3. Seguimiento del avance en forma manual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L" sz="4200" dirty="0"/>
              <a:t>4. Consulta de estado por parte de jefaturas de forma tardía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L" sz="4200" dirty="0"/>
              <a:t>5. Incertidumbre general</a:t>
            </a:r>
            <a:endParaRPr lang="es-CL" sz="4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C6181B-5956-FD9F-ACE6-E7F0A8EED364}"/>
              </a:ext>
            </a:extLst>
          </p:cNvPr>
          <p:cNvSpPr txBox="1"/>
          <p:nvPr/>
        </p:nvSpPr>
        <p:spPr>
          <a:xfrm>
            <a:off x="5480049" y="713237"/>
            <a:ext cx="111341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6000" dirty="0"/>
              <a:t>Flujo de trabajo actual (manual)</a:t>
            </a:r>
            <a:endParaRPr lang="es-CL" sz="4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C0DBFE-CD49-CBC5-58A9-F2CDC434F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04" y="8344448"/>
            <a:ext cx="1098270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Falta de control sobre el estado real de los vehículos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Datos duplicados y dispersos en planillas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4BB8B5-0A5B-3F95-80AC-F24AA90CFFEE}"/>
              </a:ext>
            </a:extLst>
          </p:cNvPr>
          <p:cNvSpPr txBox="1"/>
          <p:nvPr/>
        </p:nvSpPr>
        <p:spPr>
          <a:xfrm>
            <a:off x="10085294" y="8344448"/>
            <a:ext cx="100584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Dependencia de WhatsApp / llamadas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3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Pérdida de tiempo para responder a jefaturas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7320215e8_1_60"/>
          <p:cNvSpPr txBox="1">
            <a:spLocks noGrp="1"/>
          </p:cNvSpPr>
          <p:nvPr>
            <p:ph type="body" idx="2"/>
          </p:nvPr>
        </p:nvSpPr>
        <p:spPr>
          <a:xfrm>
            <a:off x="4478075" y="2896263"/>
            <a:ext cx="43434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317320215e8_1_60"/>
          <p:cNvSpPr txBox="1"/>
          <p:nvPr/>
        </p:nvSpPr>
        <p:spPr>
          <a:xfrm>
            <a:off x="0" y="833525"/>
            <a:ext cx="49221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 de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endParaRPr lang="es-CL" sz="1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17320215e8_1_60"/>
          <p:cNvSpPr/>
          <p:nvPr/>
        </p:nvSpPr>
        <p:spPr>
          <a:xfrm>
            <a:off x="1014903" y="2303832"/>
            <a:ext cx="7928400" cy="8373133"/>
          </a:xfrm>
          <a:prstGeom prst="roundRect">
            <a:avLst>
              <a:gd name="adj" fmla="val 10901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u="sng" dirty="0"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sz="16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u="sng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17320215e8_1_60"/>
          <p:cNvSpPr/>
          <p:nvPr/>
        </p:nvSpPr>
        <p:spPr>
          <a:xfrm>
            <a:off x="11062903" y="1181923"/>
            <a:ext cx="8151900" cy="8848165"/>
          </a:xfrm>
          <a:prstGeom prst="roundRect">
            <a:avLst>
              <a:gd name="adj" fmla="val 10901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u="sng" dirty="0">
                <a:latin typeface="Calibri"/>
                <a:ea typeface="Calibri"/>
                <a:cs typeface="Calibri"/>
                <a:sym typeface="Calibri"/>
              </a:rPr>
              <a:t>Propuesta S</a:t>
            </a:r>
            <a:r>
              <a:rPr lang="es-CL" sz="30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olución</a:t>
            </a:r>
            <a:endParaRPr sz="3000" b="1" u="sng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17320215e8_1_60"/>
          <p:cNvSpPr/>
          <p:nvPr/>
        </p:nvSpPr>
        <p:spPr>
          <a:xfrm>
            <a:off x="9432803" y="5156046"/>
            <a:ext cx="1140600" cy="7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0EE49-2CF9-38F7-B959-C3F48B1C7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927" y="3581120"/>
            <a:ext cx="6892507" cy="669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gestión de la flota se basa en </a:t>
            </a:r>
            <a:r>
              <a:rPr kumimoji="0" lang="es-CL" altLang="es-CL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planillas manuales y comunicación informal</a:t>
            </a: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(WhatsApp, llamadas).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Existe </a:t>
            </a:r>
            <a:r>
              <a:rPr kumimoji="0" lang="es-CL" altLang="es-CL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falta de trazabilidad</a:t>
            </a: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historial de cada vehículo y de las órdenes de trabajo.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 procesos son </a:t>
            </a:r>
            <a:r>
              <a:rPr kumimoji="0" lang="es-CL" altLang="es-CL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lentos, propensos a errores</a:t>
            </a: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no hay datos centralizados para la toma de decisiones.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7C5C7-0711-5ECC-4481-F2029BA1B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0" y="2750063"/>
            <a:ext cx="7288305" cy="669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Desarrollar una </a:t>
            </a:r>
            <a:r>
              <a:rPr kumimoji="0" lang="es-CL" altLang="es-CL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plataforma web de Gestión de Taller de Flota (PGF)</a:t>
            </a: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centralice vehículos, ingresos y Órdenes de Trabajo.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Implementar un flujo digital trazable: </a:t>
            </a:r>
            <a:r>
              <a:rPr kumimoji="0" lang="es-CL" altLang="es-CL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ingreso del vehículo → OT → ejecución → evidencias → cierre</a:t>
            </a: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Entregar </a:t>
            </a:r>
            <a:r>
              <a:rPr kumimoji="0" lang="es-CL" altLang="es-CL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reportes y </a:t>
            </a:r>
            <a:r>
              <a:rPr kumimoji="0" lang="es-CL" altLang="es-CL" sz="3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dashboards</a:t>
            </a:r>
            <a:r>
              <a:rPr kumimoji="0" lang="es-CL" altLang="es-CL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 rol</a:t>
            </a:r>
            <a:r>
              <a:rPr kumimoji="0" lang="es-CL" altLang="es-CL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(Jefe de Taller, Supervisor, Sponsor) para mejorar control, eficiencia operativa y comunicación.</a:t>
            </a:r>
          </a:p>
        </p:txBody>
      </p:sp>
      <p:pic>
        <p:nvPicPr>
          <p:cNvPr id="5" name="Gráfico 4" descr="Ordenador con relleno sólido">
            <a:extLst>
              <a:ext uri="{FF2B5EF4-FFF2-40B4-BE49-F238E27FC236}">
                <a16:creationId xmlns:a16="http://schemas.microsoft.com/office/drawing/2014/main" id="{A0E8E2EF-804B-64C8-E47E-99B1BD1B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01189" y="1279262"/>
            <a:ext cx="1617116" cy="1617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7320215e8_1_66"/>
          <p:cNvSpPr txBox="1"/>
          <p:nvPr/>
        </p:nvSpPr>
        <p:spPr>
          <a:xfrm>
            <a:off x="0" y="778600"/>
            <a:ext cx="4928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 de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endParaRPr lang="es-CL" sz="1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17320215e8_1_66"/>
          <p:cNvSpPr/>
          <p:nvPr/>
        </p:nvSpPr>
        <p:spPr>
          <a:xfrm>
            <a:off x="2803928" y="2133905"/>
            <a:ext cx="15068833" cy="56568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lvl="0" indent="-9144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es-CL" sz="4200" b="1" dirty="0"/>
              <a:t>Registro digital del ingreso del vehículo</a:t>
            </a:r>
            <a:r>
              <a:rPr lang="es-CL" sz="4200" dirty="0"/>
              <a:t> en la plataforma.</a:t>
            </a:r>
          </a:p>
          <a:p>
            <a:pPr marL="742950" lvl="0" indent="-74295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es-CL" sz="4200" b="1" dirty="0"/>
              <a:t>Creación y asignación de la OT</a:t>
            </a:r>
            <a:r>
              <a:rPr lang="es-CL" sz="4200" dirty="0"/>
              <a:t> al mecánico correspondiente.</a:t>
            </a:r>
            <a:endParaRPr lang="es-CL" sz="4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742950" lvl="0" indent="-74295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es-CL" sz="4200" b="1" dirty="0"/>
              <a:t>Ejecución y registro estructurado</a:t>
            </a:r>
            <a:r>
              <a:rPr lang="es-CL" sz="4200" dirty="0"/>
              <a:t> de diagnóstico, trabajos, tiempos y evidencias</a:t>
            </a:r>
          </a:p>
          <a:p>
            <a:pPr marL="742950" lvl="0" indent="-74295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es-CL" sz="4200" b="1" dirty="0"/>
              <a:t>Consulta en línea y cierre de la OT</a:t>
            </a:r>
            <a:r>
              <a:rPr lang="es-CL" sz="4200" dirty="0"/>
              <a:t>, dejando un historial completo y trazable por vehículo.</a:t>
            </a:r>
            <a:endParaRPr kumimoji="0" lang="es-CL" altLang="es-CL" sz="4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C6181B-5956-FD9F-ACE6-E7F0A8EED364}"/>
              </a:ext>
            </a:extLst>
          </p:cNvPr>
          <p:cNvSpPr txBox="1"/>
          <p:nvPr/>
        </p:nvSpPr>
        <p:spPr>
          <a:xfrm>
            <a:off x="5535615" y="194913"/>
            <a:ext cx="117859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6000" dirty="0"/>
              <a:t>Plataforma de Gestión inteligente</a:t>
            </a:r>
          </a:p>
          <a:p>
            <a:pPr algn="ctr"/>
            <a:r>
              <a:rPr lang="es-CL" sz="6000" dirty="0"/>
              <a:t>Taller </a:t>
            </a:r>
            <a:r>
              <a:rPr lang="es-CL" sz="6000" dirty="0" err="1"/>
              <a:t>Pepsico</a:t>
            </a:r>
            <a:endParaRPr lang="es-CL" sz="480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CE450F1-0AED-CA15-DE41-20182FDC1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3874" y="8132025"/>
            <a:ext cx="888143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 en tiempo real sobre el estado de los vehículos.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Datos únicos, centralizados y trazables por vehículo y OT.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2DCB7DA-FCDF-05CD-F176-EF32539DC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308" y="7945427"/>
            <a:ext cx="100520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Menor dependencia de canales informales (WhatsApp / llamadas).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Reducción del tiempo para responder a jefaturas y planificar la flota.</a:t>
            </a:r>
          </a:p>
        </p:txBody>
      </p:sp>
    </p:spTree>
    <p:extLst>
      <p:ext uri="{BB962C8B-B14F-4D97-AF65-F5344CB8AC3E}">
        <p14:creationId xmlns:p14="http://schemas.microsoft.com/office/powerpoint/2010/main" val="3481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7320215e8_1_76"/>
          <p:cNvSpPr txBox="1"/>
          <p:nvPr/>
        </p:nvSpPr>
        <p:spPr>
          <a:xfrm>
            <a:off x="1355526" y="1099509"/>
            <a:ext cx="1687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17320215e8_1_76"/>
          <p:cNvSpPr txBox="1"/>
          <p:nvPr/>
        </p:nvSpPr>
        <p:spPr>
          <a:xfrm>
            <a:off x="1120388" y="4908348"/>
            <a:ext cx="1687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17320215e8_1_76"/>
          <p:cNvSpPr/>
          <p:nvPr/>
        </p:nvSpPr>
        <p:spPr>
          <a:xfrm>
            <a:off x="2189801" y="2166865"/>
            <a:ext cx="15171900" cy="262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3600" dirty="0"/>
              <a:t>Diseñar e implementar una plataforma web de gestión de taller que centralice el registro, seguimiento y control de los vehículos de flota, mejorando la trazabilidad, la eficiencia operativa y la comunicación entre los actores involucrados.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17320215e8_1_76"/>
          <p:cNvSpPr/>
          <p:nvPr/>
        </p:nvSpPr>
        <p:spPr>
          <a:xfrm>
            <a:off x="364353" y="5724125"/>
            <a:ext cx="19375394" cy="550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17320215e8_1_76"/>
          <p:cNvSpPr txBox="1">
            <a:spLocks noGrp="1"/>
          </p:cNvSpPr>
          <p:nvPr>
            <p:ph type="body" idx="1"/>
          </p:nvPr>
        </p:nvSpPr>
        <p:spPr>
          <a:xfrm>
            <a:off x="0" y="1092975"/>
            <a:ext cx="494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/>
          </a:p>
        </p:txBody>
      </p:sp>
      <p:pic>
        <p:nvPicPr>
          <p:cNvPr id="3" name="Gráfico 2" descr="Ordenador con relleno sólido">
            <a:extLst>
              <a:ext uri="{FF2B5EF4-FFF2-40B4-BE49-F238E27FC236}">
                <a16:creationId xmlns:a16="http://schemas.microsoft.com/office/drawing/2014/main" id="{D02E04F5-63C2-A32D-37A1-144A07577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85232" y="7539662"/>
            <a:ext cx="2518868" cy="2518868"/>
          </a:xfrm>
          <a:prstGeom prst="rect">
            <a:avLst/>
          </a:prstGeom>
        </p:spPr>
      </p:pic>
      <p:pic>
        <p:nvPicPr>
          <p:cNvPr id="5" name="Gráfico 4" descr="Bombilla y equipo con relleno sólido">
            <a:extLst>
              <a:ext uri="{FF2B5EF4-FFF2-40B4-BE49-F238E27FC236}">
                <a16:creationId xmlns:a16="http://schemas.microsoft.com/office/drawing/2014/main" id="{78BBA701-404E-364B-868B-362ED6A23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92969" y="2253622"/>
            <a:ext cx="2518868" cy="2518868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E6A8FE6-05C8-075E-375D-1456B9F95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251" y="5893402"/>
            <a:ext cx="17342875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Digitalizar</a:t>
            </a:r>
            <a:r>
              <a:rPr kumimoji="0" lang="es-CL" altLang="es-CL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 registro de ingresos, salidas y órdenes de trabajo, eliminando el uso de planillas manuales.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Estandarizar el flujo de atención</a:t>
            </a:r>
            <a:r>
              <a:rPr kumimoji="0" lang="es-CL" altLang="es-CL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vehículo (ingreso → OT → ejecución → evidencias → cierre) con roles y permisos definidos.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Proporcionar paneles de control y reportes</a:t>
            </a:r>
            <a:r>
              <a:rPr kumimoji="0" lang="es-CL" altLang="es-CL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 rol (Jefe de Taller, Supervisor, Sponsor) para monitoreo casi en tiempo real del estado de la flota y del taller.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Centralizar la información y la comunicación</a:t>
            </a:r>
            <a:r>
              <a:rPr kumimoji="0" lang="es-CL" altLang="es-CL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reduciendo la dependencia de canales informales y asegurando un historial único por vehículo y OT.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BD5E3C-72D3-6EB0-6A7B-5A99CFC3B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5055" y="29469"/>
            <a:ext cx="3959045" cy="11541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13E2CD3-208F-18A9-037F-70DD5B016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7320215e8_1_76">
            <a:extLst>
              <a:ext uri="{FF2B5EF4-FFF2-40B4-BE49-F238E27FC236}">
                <a16:creationId xmlns:a16="http://schemas.microsoft.com/office/drawing/2014/main" id="{CD6A81B4-AEB4-296A-63C4-2214D086E024}"/>
              </a:ext>
            </a:extLst>
          </p:cNvPr>
          <p:cNvSpPr txBox="1"/>
          <p:nvPr/>
        </p:nvSpPr>
        <p:spPr>
          <a:xfrm>
            <a:off x="1282880" y="1478187"/>
            <a:ext cx="16872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Alcances</a:t>
            </a:r>
            <a:endParaRPr sz="4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17320215e8_1_76">
            <a:extLst>
              <a:ext uri="{FF2B5EF4-FFF2-40B4-BE49-F238E27FC236}">
                <a16:creationId xmlns:a16="http://schemas.microsoft.com/office/drawing/2014/main" id="{F89B7C6E-CD5A-CDA6-8D4D-F46B6C3AB8E3}"/>
              </a:ext>
            </a:extLst>
          </p:cNvPr>
          <p:cNvSpPr txBox="1"/>
          <p:nvPr/>
        </p:nvSpPr>
        <p:spPr>
          <a:xfrm>
            <a:off x="1282880" y="5634329"/>
            <a:ext cx="16872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sz="4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17320215e8_1_76">
            <a:extLst>
              <a:ext uri="{FF2B5EF4-FFF2-40B4-BE49-F238E27FC236}">
                <a16:creationId xmlns:a16="http://schemas.microsoft.com/office/drawing/2014/main" id="{08ED4A6A-FCD4-E614-3B67-43478AF878C6}"/>
              </a:ext>
            </a:extLst>
          </p:cNvPr>
          <p:cNvSpPr/>
          <p:nvPr/>
        </p:nvSpPr>
        <p:spPr>
          <a:xfrm>
            <a:off x="1667435" y="2407122"/>
            <a:ext cx="16872600" cy="2964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17320215e8_1_76">
            <a:extLst>
              <a:ext uri="{FF2B5EF4-FFF2-40B4-BE49-F238E27FC236}">
                <a16:creationId xmlns:a16="http://schemas.microsoft.com/office/drawing/2014/main" id="{E8BA00ED-7411-F015-17F9-0F93B5A2C045}"/>
              </a:ext>
            </a:extLst>
          </p:cNvPr>
          <p:cNvSpPr/>
          <p:nvPr/>
        </p:nvSpPr>
        <p:spPr>
          <a:xfrm>
            <a:off x="1667435" y="6541321"/>
            <a:ext cx="16872600" cy="360124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17320215e8_1_76">
            <a:extLst>
              <a:ext uri="{FF2B5EF4-FFF2-40B4-BE49-F238E27FC236}">
                <a16:creationId xmlns:a16="http://schemas.microsoft.com/office/drawing/2014/main" id="{493AAD52-1497-EF2B-DDA2-24E81715D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092975"/>
            <a:ext cx="494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600" dirty="0">
                <a:latin typeface="Calibri"/>
                <a:ea typeface="Calibri"/>
                <a:cs typeface="Calibri"/>
                <a:sym typeface="Calibri"/>
              </a:rPr>
              <a:t>Alcance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8CDC68-E808-05BB-0CFB-65255FEE9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3355" y="2447822"/>
            <a:ext cx="1578076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Digitalizar el proceso </a:t>
            </a:r>
            <a:r>
              <a:rPr kumimoji="0" lang="es-CL" altLang="es-CL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intra-taller</a:t>
            </a: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ingreso de vehículo, OT, ejecución, evidencias y cierre.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Gestionar vehículos, usuarios y roles con permisos diferenciados.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Centralizar evidencias y mostrar </a:t>
            </a:r>
            <a:r>
              <a:rPr kumimoji="0" lang="es-CL" altLang="es-CL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dashboards</a:t>
            </a: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básicos por rol (taller, zona, sponsor).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54DADC-7E73-C144-1A9E-38DC3800A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990" y="6633784"/>
            <a:ext cx="1610349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 focaliza en la operación interna del taller; emergencias en ruta quedan fuera de esta fase.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hay integración con sistemas corporativos reales (ERP, etc.), se usa una base de datos propia.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 un prototipo académico en ambiente de pruebas, sin despliegue productivo ni pruebas de alta carga.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AE11052-D514-48FB-343E-CC146C478D87}"/>
              </a:ext>
            </a:extLst>
          </p:cNvPr>
          <p:cNvSpPr/>
          <p:nvPr/>
        </p:nvSpPr>
        <p:spPr>
          <a:xfrm>
            <a:off x="7480917" y="1422243"/>
            <a:ext cx="790911" cy="829751"/>
          </a:xfrm>
          <a:custGeom>
            <a:avLst/>
            <a:gdLst/>
            <a:ahLst/>
            <a:cxnLst/>
            <a:rect l="l" t="t" r="r" b="b"/>
            <a:pathLst>
              <a:path w="1679088" h="1679088">
                <a:moveTo>
                  <a:pt x="0" y="0"/>
                </a:moveTo>
                <a:lnTo>
                  <a:pt x="1679088" y="0"/>
                </a:lnTo>
                <a:lnTo>
                  <a:pt x="1679088" y="1679088"/>
                </a:lnTo>
                <a:lnTo>
                  <a:pt x="0" y="1679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D9F23C0-2CC5-F4FE-F71F-ABB01CC28A92}"/>
              </a:ext>
            </a:extLst>
          </p:cNvPr>
          <p:cNvSpPr/>
          <p:nvPr/>
        </p:nvSpPr>
        <p:spPr>
          <a:xfrm>
            <a:off x="7480917" y="5634329"/>
            <a:ext cx="811545" cy="766825"/>
          </a:xfrm>
          <a:custGeom>
            <a:avLst/>
            <a:gdLst/>
            <a:ahLst/>
            <a:cxnLst/>
            <a:rect l="l" t="t" r="r" b="b"/>
            <a:pathLst>
              <a:path w="1679088" h="1711173">
                <a:moveTo>
                  <a:pt x="0" y="0"/>
                </a:moveTo>
                <a:lnTo>
                  <a:pt x="1679088" y="0"/>
                </a:lnTo>
                <a:lnTo>
                  <a:pt x="1679088" y="1711172"/>
                </a:lnTo>
                <a:lnTo>
                  <a:pt x="0" y="1711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3147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>
            <a:spLocks noGrp="1"/>
          </p:cNvSpPr>
          <p:nvPr>
            <p:ph type="body" idx="1"/>
          </p:nvPr>
        </p:nvSpPr>
        <p:spPr>
          <a:xfrm>
            <a:off x="0" y="1112350"/>
            <a:ext cx="492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Caso de Uso</a:t>
            </a:r>
            <a:endParaRPr sz="3600" dirty="0"/>
          </a:p>
        </p:txBody>
      </p:sp>
      <p:sp>
        <p:nvSpPr>
          <p:cNvPr id="261" name="Google Shape;261;p6"/>
          <p:cNvSpPr/>
          <p:nvPr/>
        </p:nvSpPr>
        <p:spPr>
          <a:xfrm>
            <a:off x="7239550" y="3072425"/>
            <a:ext cx="5625000" cy="516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7C7F5898-CE3A-6777-43CE-5593C2D74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06" y="1666450"/>
            <a:ext cx="18480182" cy="85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90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1783</Words>
  <Application>Microsoft Office PowerPoint</Application>
  <PresentationFormat>Personalizado</PresentationFormat>
  <Paragraphs>231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Montserrat Semi-Bold</vt:lpstr>
      <vt:lpstr>Comic Sans MS</vt:lpstr>
      <vt:lpstr>Calibri</vt:lpstr>
      <vt:lpstr>Montserrat Bold</vt:lpstr>
      <vt:lpstr>Montserrat</vt:lpstr>
      <vt:lpstr>Montserrat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Gabriel Mendez F.</dc:creator>
  <cp:lastModifiedBy>DIEGO ROBERTO ALVAREZ MENDEZ</cp:lastModifiedBy>
  <cp:revision>6</cp:revision>
  <dcterms:created xsi:type="dcterms:W3CDTF">2021-04-02T01:36:00Z</dcterms:created>
  <dcterms:modified xsi:type="dcterms:W3CDTF">2025-12-04T07:12:52Z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